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3" r:id="rId3"/>
    <p:sldId id="257" r:id="rId4"/>
    <p:sldId id="259" r:id="rId5"/>
    <p:sldId id="258" r:id="rId6"/>
    <p:sldId id="260" r:id="rId7"/>
    <p:sldId id="261" r:id="rId8"/>
    <p:sldId id="262" r:id="rId9"/>
    <p:sldId id="264" r:id="rId10"/>
  </p:sldIdLst>
  <p:sldSz cx="9144000" cy="5715000" type="screen16x1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5" autoAdjust="0"/>
    <p:restoredTop sz="86364" autoAdjust="0"/>
  </p:normalViewPr>
  <p:slideViewPr>
    <p:cSldViewPr snapToGrid="0" snapToObjects="1">
      <p:cViewPr>
        <p:scale>
          <a:sx n="125" d="100"/>
          <a:sy n="125" d="100"/>
        </p:scale>
        <p:origin x="-560" y="-106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D4A09-6E29-5B40-AD79-E6B4B6E1FF17}" type="datetimeFigureOut">
              <a:rPr lang="fr-FR" smtClean="0"/>
              <a:t>12/03/15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99D55-4DED-4A40-AB49-5965AD00A16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6447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10.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Cordero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Ampuero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J, González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Fernández E,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Martínez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Vélez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D,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Esteban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J. Are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antibiotics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necessary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hip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arthroplasty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asymptomatic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bacteriuria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Seeding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risk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without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treatment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Clin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Orthop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2013 Dec;471(12):3822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9. 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11. Sousa R,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Muñoz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</a:p>
          <a:p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Mahamud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E, Quayle J, da Costa LD, Casals C, Scott P, et al. 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Asymptomatic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Bacteriuria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Risk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Factor for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Prosthetic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Joint Infection? 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Clin Infect Dis. 2014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Apr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99D55-4DED-4A40-AB49-5965AD00A16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3459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9AC24-521C-CF40-9E31-C8D676F2C628}" type="datetimeFigureOut">
              <a:rPr lang="fr-FR" smtClean="0"/>
              <a:t>12/03/15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A9302-CBCF-5B4E-B1AD-F4AC06369C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3679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9AC24-521C-CF40-9E31-C8D676F2C628}" type="datetimeFigureOut">
              <a:rPr lang="fr-FR" smtClean="0"/>
              <a:t>12/03/15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A9302-CBCF-5B4E-B1AD-F4AC06369C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1489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9AC24-521C-CF40-9E31-C8D676F2C628}" type="datetimeFigureOut">
              <a:rPr lang="fr-FR" smtClean="0"/>
              <a:t>12/03/15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A9302-CBCF-5B4E-B1AD-F4AC06369C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132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9AC24-521C-CF40-9E31-C8D676F2C628}" type="datetimeFigureOut">
              <a:rPr lang="fr-FR" smtClean="0"/>
              <a:t>12/03/15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A9302-CBCF-5B4E-B1AD-F4AC06369C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3697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9AC24-521C-CF40-9E31-C8D676F2C628}" type="datetimeFigureOut">
              <a:rPr lang="fr-FR" smtClean="0"/>
              <a:t>12/03/15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A9302-CBCF-5B4E-B1AD-F4AC06369C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0171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9AC24-521C-CF40-9E31-C8D676F2C628}" type="datetimeFigureOut">
              <a:rPr lang="fr-FR" smtClean="0"/>
              <a:t>12/03/15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A9302-CBCF-5B4E-B1AD-F4AC06369C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4627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9AC24-521C-CF40-9E31-C8D676F2C628}" type="datetimeFigureOut">
              <a:rPr lang="fr-FR" smtClean="0"/>
              <a:t>12/03/15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A9302-CBCF-5B4E-B1AD-F4AC06369C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2564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9AC24-521C-CF40-9E31-C8D676F2C628}" type="datetimeFigureOut">
              <a:rPr lang="fr-FR" smtClean="0"/>
              <a:t>12/03/15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A9302-CBCF-5B4E-B1AD-F4AC06369C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6563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9AC24-521C-CF40-9E31-C8D676F2C628}" type="datetimeFigureOut">
              <a:rPr lang="fr-FR" smtClean="0"/>
              <a:t>12/03/15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A9302-CBCF-5B4E-B1AD-F4AC06369C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7972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9AC24-521C-CF40-9E31-C8D676F2C628}" type="datetimeFigureOut">
              <a:rPr lang="fr-FR" smtClean="0"/>
              <a:t>12/03/15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A9302-CBCF-5B4E-B1AD-F4AC06369C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8006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9AC24-521C-CF40-9E31-C8D676F2C628}" type="datetimeFigureOut">
              <a:rPr lang="fr-FR" smtClean="0"/>
              <a:t>12/03/15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A9302-CBCF-5B4E-B1AD-F4AC06369C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57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9AC24-521C-CF40-9E31-C8D676F2C628}" type="datetimeFigureOut">
              <a:rPr lang="fr-FR" smtClean="0"/>
              <a:t>12/03/15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A9302-CBCF-5B4E-B1AD-F4AC06369C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2740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511026"/>
            <a:ext cx="7772400" cy="1225021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Infections urinaires asymptomatiques et chirurgie orthopédique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925120"/>
            <a:ext cx="6400800" cy="354671"/>
          </a:xfrm>
        </p:spPr>
        <p:txBody>
          <a:bodyPr>
            <a:normAutofit fontScale="62500" lnSpcReduction="20000"/>
          </a:bodyPr>
          <a:lstStyle/>
          <a:p>
            <a:r>
              <a:rPr lang="fr-FR" dirty="0" smtClean="0"/>
              <a:t>Dr Cédric Arvieux – CRIOGO – 12 mars 2015</a:t>
            </a:r>
            <a:endParaRPr lang="fr-FR" dirty="0"/>
          </a:p>
        </p:txBody>
      </p:sp>
      <p:pic>
        <p:nvPicPr>
          <p:cNvPr id="4" name="Image 3" descr="LogoCriogo format EP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781" y="391532"/>
            <a:ext cx="4326304" cy="1250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 descr="Logo CHU Rennes H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66" y="181827"/>
            <a:ext cx="678268" cy="834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1012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Dépister ou ne pas dépister, telle est la question…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313" y="360284"/>
            <a:ext cx="1940602" cy="1792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1934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06111" y="228865"/>
            <a:ext cx="5480689" cy="952500"/>
          </a:xfrm>
        </p:spPr>
        <p:txBody>
          <a:bodyPr/>
          <a:lstStyle/>
          <a:p>
            <a:r>
              <a:rPr lang="fr-FR" dirty="0" smtClean="0"/>
              <a:t>Un essai randomisé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003" t="2872" r="1286" b="1431"/>
          <a:stretch/>
        </p:blipFill>
        <p:spPr>
          <a:xfrm>
            <a:off x="133410" y="121197"/>
            <a:ext cx="2886840" cy="1060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Espace réservé du texte 4"/>
          <p:cNvSpPr>
            <a:spLocks noGrp="1"/>
          </p:cNvSpPr>
          <p:nvPr>
            <p:ph type="body" idx="4294967295"/>
          </p:nvPr>
        </p:nvSpPr>
        <p:spPr>
          <a:xfrm>
            <a:off x="133410" y="1681976"/>
            <a:ext cx="8908626" cy="3289610"/>
          </a:xfrm>
        </p:spPr>
        <p:txBody>
          <a:bodyPr/>
          <a:lstStyle/>
          <a:p>
            <a:r>
              <a:rPr lang="fr-FR" dirty="0" smtClean="0"/>
              <a:t>471 patients, avril 2009 </a:t>
            </a:r>
            <a:r>
              <a:rPr lang="fr-FR" dirty="0" smtClean="0">
                <a:sym typeface="Wingdings"/>
              </a:rPr>
              <a:t> Novembre 2010</a:t>
            </a:r>
          </a:p>
          <a:p>
            <a:r>
              <a:rPr lang="fr-FR" dirty="0" smtClean="0">
                <a:sym typeface="Wingdings"/>
              </a:rPr>
              <a:t>228 PTH et 243 prothèses intermédiaires</a:t>
            </a:r>
          </a:p>
          <a:p>
            <a:r>
              <a:rPr lang="fr-FR" dirty="0" smtClean="0">
                <a:sym typeface="Wingdings"/>
              </a:rPr>
              <a:t>Prophylaxie = </a:t>
            </a:r>
            <a:r>
              <a:rPr lang="fr-FR" dirty="0" err="1" smtClean="0">
                <a:sym typeface="Wingdings"/>
              </a:rPr>
              <a:t>cefazoline</a:t>
            </a:r>
            <a:r>
              <a:rPr lang="fr-FR" dirty="0" smtClean="0">
                <a:sym typeface="Wingdings"/>
              </a:rPr>
              <a:t> 48h</a:t>
            </a:r>
          </a:p>
          <a:p>
            <a:r>
              <a:rPr lang="fr-FR" dirty="0" smtClean="0">
                <a:sym typeface="Wingdings"/>
              </a:rPr>
              <a:t>Résultats (I)</a:t>
            </a:r>
            <a:endParaRPr lang="fr-FR" dirty="0" smtClean="0">
              <a:sym typeface="Wingdings"/>
            </a:endParaRPr>
          </a:p>
          <a:p>
            <a:pPr lvl="1"/>
            <a:r>
              <a:rPr lang="fr-FR" sz="2400" dirty="0" smtClean="0"/>
              <a:t>8 (3,5%) PTH et 38 PI (16%) : bactériurie asymptomatique</a:t>
            </a:r>
          </a:p>
          <a:p>
            <a:pPr lvl="3"/>
            <a:r>
              <a:rPr lang="fr-FR" dirty="0" smtClean="0"/>
              <a:t>Randomisation traitement versus abstention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63303" y="5381121"/>
            <a:ext cx="4631051" cy="276999"/>
          </a:xfrm>
          <a:prstGeom prst="rect">
            <a:avLst/>
          </a:prstGeom>
          <a:solidFill>
            <a:srgbClr val="3366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200" i="1" dirty="0" err="1"/>
              <a:t>Cordero</a:t>
            </a:r>
            <a:r>
              <a:rPr lang="fr-FR" sz="1200" i="1" dirty="0"/>
              <a:t> </a:t>
            </a:r>
            <a:r>
              <a:rPr lang="fr-FR" sz="1200" i="1" dirty="0" err="1"/>
              <a:t>Ampuero</a:t>
            </a:r>
            <a:r>
              <a:rPr lang="fr-FR" sz="1200" i="1" dirty="0"/>
              <a:t> </a:t>
            </a:r>
            <a:r>
              <a:rPr lang="fr-FR" sz="1200" i="1" dirty="0" smtClean="0"/>
              <a:t>J</a:t>
            </a:r>
            <a:r>
              <a:rPr lang="fr-FR" sz="1200" i="1" dirty="0"/>
              <a:t> </a:t>
            </a:r>
            <a:r>
              <a:rPr lang="fr-FR" sz="1200" i="1" dirty="0" smtClean="0"/>
              <a:t>et al. Clin </a:t>
            </a:r>
            <a:r>
              <a:rPr lang="fr-FR" sz="1200" i="1" dirty="0" err="1"/>
              <a:t>Orthop</a:t>
            </a:r>
            <a:r>
              <a:rPr lang="fr-FR" sz="1200" i="1" dirty="0"/>
              <a:t> </a:t>
            </a:r>
            <a:r>
              <a:rPr lang="fr-FR" sz="1200" i="1" dirty="0" err="1"/>
              <a:t>Relat</a:t>
            </a:r>
            <a:r>
              <a:rPr lang="fr-FR" sz="1200" i="1" dirty="0"/>
              <a:t> </a:t>
            </a:r>
            <a:r>
              <a:rPr lang="fr-FR" sz="1200" i="1" dirty="0" err="1"/>
              <a:t>Res</a:t>
            </a:r>
            <a:r>
              <a:rPr lang="fr-FR" sz="1200" i="1" dirty="0"/>
              <a:t>. </a:t>
            </a:r>
            <a:r>
              <a:rPr lang="fr-FR" sz="1200" i="1" dirty="0" smtClean="0"/>
              <a:t> 2013 </a:t>
            </a:r>
            <a:r>
              <a:rPr lang="fr-FR" sz="1200" i="1" dirty="0"/>
              <a:t>Dec;471(12):</a:t>
            </a:r>
            <a:r>
              <a:rPr lang="fr-FR" sz="1200" i="1" dirty="0" smtClean="0"/>
              <a:t>3822</a:t>
            </a:r>
            <a:endParaRPr lang="fr-FR" sz="1200" i="1" dirty="0"/>
          </a:p>
        </p:txBody>
      </p:sp>
    </p:spTree>
    <p:extLst>
      <p:ext uri="{BB962C8B-B14F-4D97-AF65-F5344CB8AC3E}">
        <p14:creationId xmlns:p14="http://schemas.microsoft.com/office/powerpoint/2010/main" val="2241398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dirty="0" smtClean="0"/>
              <a:t>Résultats : peu d’infections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0"/>
            <a:ext cx="7530658" cy="5715000"/>
          </a:xfrm>
          <a:prstGeom prst="rect">
            <a:avLst/>
          </a:prstGeom>
        </p:spPr>
      </p:pic>
      <p:sp>
        <p:nvSpPr>
          <p:cNvPr id="5" name="Cadre 4"/>
          <p:cNvSpPr/>
          <p:nvPr/>
        </p:nvSpPr>
        <p:spPr>
          <a:xfrm>
            <a:off x="800100" y="3616402"/>
            <a:ext cx="7679832" cy="689208"/>
          </a:xfrm>
          <a:prstGeom prst="fram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80817" y="3329878"/>
            <a:ext cx="7953325" cy="175432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Principal problème : effectif réduit par rapport à la faible incidence des infections, notamment à BG-… 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61550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09486" y="228865"/>
            <a:ext cx="4977314" cy="952500"/>
          </a:xfrm>
        </p:spPr>
        <p:txBody>
          <a:bodyPr>
            <a:noAutofit/>
          </a:bodyPr>
          <a:lstStyle/>
          <a:p>
            <a:r>
              <a:rPr lang="fr-FR" sz="2800" dirty="0" smtClean="0"/>
              <a:t>Essai prospectif non randomisé multicentrique</a:t>
            </a:r>
            <a:endParaRPr lang="fr-FR" sz="28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72" t="4439" r="1493" b="2056"/>
          <a:stretch/>
        </p:blipFill>
        <p:spPr>
          <a:xfrm>
            <a:off x="179095" y="128904"/>
            <a:ext cx="2965063" cy="1139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Espace réservé du texte 4"/>
          <p:cNvSpPr>
            <a:spLocks noGrp="1"/>
          </p:cNvSpPr>
          <p:nvPr>
            <p:ph type="body" idx="4294967295"/>
          </p:nvPr>
        </p:nvSpPr>
        <p:spPr>
          <a:xfrm>
            <a:off x="263303" y="1819816"/>
            <a:ext cx="8704515" cy="2975563"/>
          </a:xfrm>
        </p:spPr>
        <p:txBody>
          <a:bodyPr>
            <a:normAutofit/>
          </a:bodyPr>
          <a:lstStyle/>
          <a:p>
            <a:r>
              <a:rPr lang="fr-FR" sz="2800" dirty="0" smtClean="0"/>
              <a:t>Trois sites (UK, Espagne, Portugal)</a:t>
            </a:r>
          </a:p>
          <a:p>
            <a:r>
              <a:rPr lang="fr-FR" sz="2800" dirty="0" smtClean="0"/>
              <a:t>Janvier 2010 à décembre 2011</a:t>
            </a:r>
          </a:p>
          <a:p>
            <a:r>
              <a:rPr lang="fr-FR" sz="2800" dirty="0" smtClean="0"/>
              <a:t>ECBU systématique avant PTH/PTG, pas de consigne pour le prise en charge thérapeutique de l’IU</a:t>
            </a:r>
          </a:p>
          <a:p>
            <a:r>
              <a:rPr lang="fr-FR" sz="2800" dirty="0" smtClean="0"/>
              <a:t>2497 patients</a:t>
            </a:r>
            <a:endParaRPr lang="fr-FR" sz="2800" dirty="0"/>
          </a:p>
        </p:txBody>
      </p:sp>
      <p:sp>
        <p:nvSpPr>
          <p:cNvPr id="6" name="ZoneTexte 5"/>
          <p:cNvSpPr txBox="1"/>
          <p:nvPr/>
        </p:nvSpPr>
        <p:spPr>
          <a:xfrm>
            <a:off x="263303" y="5381121"/>
            <a:ext cx="2880855" cy="27699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200" i="1" dirty="0" smtClean="0"/>
              <a:t>R. Sousa et al. Clin Infect Dis 2014, 59 : 41-7 </a:t>
            </a:r>
            <a:endParaRPr lang="fr-FR" sz="1200" i="1" dirty="0"/>
          </a:p>
        </p:txBody>
      </p:sp>
    </p:spTree>
    <p:extLst>
      <p:ext uri="{BB962C8B-B14F-4D97-AF65-F5344CB8AC3E}">
        <p14:creationId xmlns:p14="http://schemas.microsoft.com/office/powerpoint/2010/main" val="1043306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dirty="0" smtClean="0"/>
              <a:t>Incidence</a:t>
            </a:r>
            <a:r>
              <a:rPr lang="fr-FR" baseline="0" dirty="0" smtClean="0"/>
              <a:t> des infections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00" y="182757"/>
            <a:ext cx="8554549" cy="5225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adre 4"/>
          <p:cNvSpPr/>
          <p:nvPr/>
        </p:nvSpPr>
        <p:spPr>
          <a:xfrm>
            <a:off x="480141" y="2795548"/>
            <a:ext cx="8371513" cy="635001"/>
          </a:xfrm>
          <a:prstGeom prst="frame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134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 idx="4294967295"/>
          </p:nvPr>
        </p:nvSpPr>
        <p:spPr>
          <a:xfrm>
            <a:off x="457200" y="1522097"/>
            <a:ext cx="3275519" cy="952500"/>
          </a:xfrm>
        </p:spPr>
        <p:txBody>
          <a:bodyPr>
            <a:noAutofit/>
          </a:bodyPr>
          <a:lstStyle/>
          <a:p>
            <a:r>
              <a:rPr lang="fr-FR" sz="2800" dirty="0" smtClean="0"/>
              <a:t>Concordance</a:t>
            </a:r>
            <a:r>
              <a:rPr lang="fr-FR" sz="2800" baseline="0" dirty="0" smtClean="0"/>
              <a:t> microbiologique et effet du traitement</a:t>
            </a:r>
            <a:endParaRPr lang="fr-FR" sz="2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721" y="209086"/>
            <a:ext cx="4622144" cy="4814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97" y="209086"/>
            <a:ext cx="4008579" cy="4793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adre 2"/>
          <p:cNvSpPr/>
          <p:nvPr/>
        </p:nvSpPr>
        <p:spPr>
          <a:xfrm>
            <a:off x="88596" y="1517805"/>
            <a:ext cx="3938403" cy="464634"/>
          </a:xfrm>
          <a:prstGeom prst="frame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506148" y="1982439"/>
            <a:ext cx="1850871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Une seule « concordance » bactérienne…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3382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6919 0.05556 " pathEditMode="relative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 pratique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7960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dirty="0" smtClean="0"/>
              <a:t>Recommandations 2014 de la SPILF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u="sng" dirty="0" smtClean="0"/>
              <a:t>Ce qui </a:t>
            </a:r>
            <a:r>
              <a:rPr lang="fr-FR" u="sng" dirty="0" smtClean="0"/>
              <a:t>exclut </a:t>
            </a:r>
            <a:r>
              <a:rPr lang="fr-FR" u="sng" dirty="0" smtClean="0"/>
              <a:t>les interventions orthopédiques</a:t>
            </a:r>
          </a:p>
          <a:p>
            <a:endParaRPr lang="fr-FR" dirty="0" smtClean="0"/>
          </a:p>
        </p:txBody>
      </p:sp>
      <p:sp>
        <p:nvSpPr>
          <p:cNvPr id="4" name="Rectangle 3"/>
          <p:cNvSpPr/>
          <p:nvPr/>
        </p:nvSpPr>
        <p:spPr>
          <a:xfrm>
            <a:off x="154885" y="2257336"/>
            <a:ext cx="8913609" cy="23083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3600" b="1" dirty="0" smtClean="0"/>
              <a:t>« Les colonisations urinaires ne sont à dépister et à traiter qu'avant une procédure urologique invasive programmée et chez les femmes enceintes »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493317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522220"/>
            <a:ext cx="8229600" cy="1684020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smtClean="0"/>
              <a:t>Il </a:t>
            </a:r>
            <a:r>
              <a:rPr lang="fr-FR" b="1" dirty="0" smtClean="0"/>
              <a:t>NE FAUT PLUS </a:t>
            </a:r>
            <a:r>
              <a:rPr lang="fr-FR" dirty="0" smtClean="0"/>
              <a:t>dépister les bactériuries asymptomatiques avant mise en place de prothèse articulaire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797433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306</Words>
  <Application>Microsoft Macintosh PowerPoint</Application>
  <PresentationFormat>Présentation à l'écran (16:10)</PresentationFormat>
  <Paragraphs>45</Paragraphs>
  <Slides>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Infections urinaires asymptomatiques et chirurgie orthopédique</vt:lpstr>
      <vt:lpstr>Dépister ou ne pas dépister, telle est la question…</vt:lpstr>
      <vt:lpstr>Un essai randomisé</vt:lpstr>
      <vt:lpstr>Résultats : peu d’infections</vt:lpstr>
      <vt:lpstr>Essai prospectif non randomisé multicentrique</vt:lpstr>
      <vt:lpstr>Incidence des infections</vt:lpstr>
      <vt:lpstr>Concordance microbiologique et effet du traitement</vt:lpstr>
      <vt:lpstr>En pratique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Infections urinaires et chirurgie orthopédiques</dc:title>
  <dc:creator>Cédric Arvieux</dc:creator>
  <cp:lastModifiedBy>Cédric Arvieux</cp:lastModifiedBy>
  <cp:revision>10</cp:revision>
  <dcterms:created xsi:type="dcterms:W3CDTF">2015-03-08T18:59:21Z</dcterms:created>
  <dcterms:modified xsi:type="dcterms:W3CDTF">2015-03-12T17:42:43Z</dcterms:modified>
</cp:coreProperties>
</file>