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304" r:id="rId2"/>
    <p:sldId id="273" r:id="rId3"/>
    <p:sldId id="274" r:id="rId4"/>
    <p:sldId id="321" r:id="rId5"/>
    <p:sldId id="306" r:id="rId6"/>
    <p:sldId id="281" r:id="rId7"/>
    <p:sldId id="311" r:id="rId8"/>
    <p:sldId id="301" r:id="rId9"/>
    <p:sldId id="275" r:id="rId10"/>
    <p:sldId id="276" r:id="rId11"/>
    <p:sldId id="314" r:id="rId12"/>
    <p:sldId id="323" r:id="rId13"/>
    <p:sldId id="316" r:id="rId14"/>
    <p:sldId id="312" r:id="rId15"/>
    <p:sldId id="278" r:id="rId16"/>
    <p:sldId id="368" r:id="rId17"/>
    <p:sldId id="282" r:id="rId18"/>
    <p:sldId id="322" r:id="rId19"/>
    <p:sldId id="325" r:id="rId20"/>
    <p:sldId id="327" r:id="rId21"/>
    <p:sldId id="371" r:id="rId22"/>
    <p:sldId id="352" r:id="rId23"/>
    <p:sldId id="328" r:id="rId24"/>
    <p:sldId id="324" r:id="rId25"/>
    <p:sldId id="369" r:id="rId26"/>
    <p:sldId id="330" r:id="rId27"/>
    <p:sldId id="370" r:id="rId28"/>
    <p:sldId id="331" r:id="rId29"/>
    <p:sldId id="350" r:id="rId30"/>
    <p:sldId id="351" r:id="rId31"/>
    <p:sldId id="353" r:id="rId32"/>
    <p:sldId id="347" r:id="rId33"/>
    <p:sldId id="348" r:id="rId34"/>
    <p:sldId id="373" r:id="rId35"/>
    <p:sldId id="372" r:id="rId36"/>
    <p:sldId id="333" r:id="rId37"/>
    <p:sldId id="334" r:id="rId38"/>
    <p:sldId id="336" r:id="rId39"/>
    <p:sldId id="339" r:id="rId40"/>
    <p:sldId id="340" r:id="rId41"/>
    <p:sldId id="344" r:id="rId42"/>
    <p:sldId id="349" r:id="rId43"/>
    <p:sldId id="383" r:id="rId44"/>
    <p:sldId id="374" r:id="rId45"/>
    <p:sldId id="375" r:id="rId46"/>
    <p:sldId id="376" r:id="rId47"/>
    <p:sldId id="377" r:id="rId48"/>
    <p:sldId id="379" r:id="rId49"/>
    <p:sldId id="354" r:id="rId50"/>
    <p:sldId id="302" r:id="rId51"/>
    <p:sldId id="289" r:id="rId52"/>
    <p:sldId id="380" r:id="rId53"/>
    <p:sldId id="382" r:id="rId54"/>
    <p:sldId id="381" r:id="rId55"/>
    <p:sldId id="294" r:id="rId56"/>
    <p:sldId id="326" r:id="rId57"/>
    <p:sldId id="329" r:id="rId58"/>
    <p:sldId id="355" r:id="rId59"/>
    <p:sldId id="356"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99" r:id="rId76"/>
    <p:sldId id="400" r:id="rId77"/>
    <p:sldId id="401" r:id="rId78"/>
    <p:sldId id="402" r:id="rId79"/>
    <p:sldId id="303" r:id="rId80"/>
    <p:sldId id="295" r:id="rId81"/>
    <p:sldId id="310" r:id="rId82"/>
    <p:sldId id="357" r:id="rId83"/>
    <p:sldId id="296" r:id="rId84"/>
    <p:sldId id="297" r:id="rId85"/>
    <p:sldId id="298" r:id="rId86"/>
    <p:sldId id="300" r:id="rId87"/>
    <p:sldId id="358" r:id="rId88"/>
    <p:sldId id="360" r:id="rId8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75753-18CD-4AFC-8D63-EE1044D02EC9}" type="datetimeFigureOut">
              <a:rPr lang="fr-FR" smtClean="0"/>
              <a:pPr/>
              <a:t>12/01/2016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B356E-39A0-4248-B8DA-5077D6B60BFD}" type="slidenum">
              <a:rPr lang="fr-FR" smtClean="0"/>
              <a:pPr/>
              <a:t>‹N°›</a:t>
            </a:fld>
            <a:endParaRPr lang="fr-FR"/>
          </a:p>
        </p:txBody>
      </p:sp>
    </p:spTree>
    <p:extLst>
      <p:ext uri="{BB962C8B-B14F-4D97-AF65-F5344CB8AC3E}">
        <p14:creationId xmlns="" xmlns:p14="http://schemas.microsoft.com/office/powerpoint/2010/main" val="355281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cbi.nlm.nih.gov.gate2.inist.fr/pubmed?term=%22Delisle%20JJ%22%5bAuthor%5d&amp;itool=EntrezSystem2.PEntrez.Pubmed.Pubmed_ResultsPanel.Pubmed_RVAbstract" TargetMode="External"/><Relationship Id="rId3" Type="http://schemas.openxmlformats.org/officeDocument/2006/relationships/hyperlink" Target="javascript:AL_get(this,%20'jour',%20'Pathol%20Biol%20(Paris).');" TargetMode="External"/><Relationship Id="rId7" Type="http://schemas.openxmlformats.org/officeDocument/2006/relationships/hyperlink" Target="http://www.ncbi.nlm.nih.gov.gate2.inist.fr/pubmed?term=%22Dumont%20C%22%5bAuthor%5d&amp;itool=EntrezSystem2.PEntrez.Pubmed.Pubmed_ResultsPanel.Pubmed_RVAbstract"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ncbi.nlm.nih.gov.gate2.inist.fr/pubmed?term=%22Lopitaux%20R%22%5bAuthor%5d&amp;itool=EntrezSystem2.PEntrez.Pubmed.Pubmed_ResultsPanel.Pubmed_RVAbstract" TargetMode="External"/><Relationship Id="rId5" Type="http://schemas.openxmlformats.org/officeDocument/2006/relationships/hyperlink" Target="http://www.ncbi.nlm.nih.gov.gate2.inist.fr/pubmed?term=%22Sirot%20J%22%5bAuthor%5d&amp;itool=EntrezSystem2.PEntrez.Pubmed.Pubmed_ResultsPanel.Pubmed_RVAbstract" TargetMode="External"/><Relationship Id="rId4" Type="http://schemas.openxmlformats.org/officeDocument/2006/relationships/hyperlink" Target="http://www.ncbi.nlm.nih.gov.gate2.inist.fr/pubmed?term=%22Soudry%20B%22%5bAuthor%5d&amp;itool=EntrezSystem2.PEntrez.Pubmed.Pubmed_ResultsPanel.Pubmed_RVAbstract" TargetMode="External"/><Relationship Id="rId9" Type="http://schemas.openxmlformats.org/officeDocument/2006/relationships/hyperlink" Target="http://www.ncbi.nlm.nih.gov.gate2.inist.fr/pubmed?term=%22Parenton%20M%22%5bAuthor%5d&amp;itool=EntrezSystem2.PEntrez.Pubmed.Pubmed_ResultsPanel.Pubmed_RVAbstrac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539F8-5989-8548-846F-7690299FFB46}" type="slidenum">
              <a:rPr lang="fr-FR"/>
              <a:pPr/>
              <a:t>29</a:t>
            </a:fld>
            <a:endParaRPr lang="fr-FR"/>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2579" name="Rectangle 3"/>
          <p:cNvSpPr>
            <a:spLocks noGrp="1" noChangeArrowheads="1"/>
          </p:cNvSpPr>
          <p:nvPr>
            <p:ph type="body" idx="1"/>
          </p:nvPr>
        </p:nvSpPr>
        <p:spPr/>
        <p:txBody>
          <a:bodyPr/>
          <a:lstStyle/>
          <a:p>
            <a:r>
              <a:rPr lang="fr-FR">
                <a:hlinkClick r:id="rId3"/>
              </a:rPr>
              <a:t>Pathol Biol (Paris).</a:t>
            </a:r>
            <a:r>
              <a:rPr lang="fr-FR"/>
              <a:t> 1986 Sep;34(7):859-62.</a:t>
            </a:r>
            <a:r>
              <a:rPr lang="fr-FR" b="1"/>
              <a:t>[Diffusion of ceftriaxone in human bone tissue]</a:t>
            </a:r>
            <a:r>
              <a:rPr lang="fr-FR"/>
              <a:t>[Article in French]</a:t>
            </a:r>
          </a:p>
          <a:p>
            <a:r>
              <a:rPr lang="fr-FR">
                <a:hlinkClick r:id="rId4"/>
              </a:rPr>
              <a:t>Soudry B</a:t>
            </a:r>
            <a:r>
              <a:rPr lang="fr-FR"/>
              <a:t>, </a:t>
            </a:r>
            <a:r>
              <a:rPr lang="fr-FR">
                <a:hlinkClick r:id="rId5"/>
              </a:rPr>
              <a:t>Sirot J</a:t>
            </a:r>
            <a:r>
              <a:rPr lang="fr-FR"/>
              <a:t>, </a:t>
            </a:r>
            <a:r>
              <a:rPr lang="fr-FR">
                <a:hlinkClick r:id="rId6"/>
              </a:rPr>
              <a:t>Lopitaux R</a:t>
            </a:r>
            <a:r>
              <a:rPr lang="fr-FR"/>
              <a:t>, </a:t>
            </a:r>
            <a:r>
              <a:rPr lang="fr-FR">
                <a:hlinkClick r:id="rId7"/>
              </a:rPr>
              <a:t>Dumont C</a:t>
            </a:r>
            <a:r>
              <a:rPr lang="fr-FR"/>
              <a:t>, </a:t>
            </a:r>
            <a:r>
              <a:rPr lang="fr-FR">
                <a:hlinkClick r:id="rId8"/>
              </a:rPr>
              <a:t>Delisle JJ</a:t>
            </a:r>
            <a:r>
              <a:rPr lang="fr-FR"/>
              <a:t>, </a:t>
            </a:r>
            <a:r>
              <a:rPr lang="fr-FR">
                <a:hlinkClick r:id="rId9"/>
              </a:rPr>
              <a:t>Parenton M</a:t>
            </a:r>
            <a:r>
              <a:rPr lang="fr-FR"/>
              <a:t>.Ceftriaxone diffusion into spongious and cortical bone after single 2 g dose by intravenous injection was studied in 40 patients undergoing total hip replacement. Serum and tissue assays were performed by HPLC and microbiological method 2, 4, 12 and 24 hours after administration. Both methods produced similar results. Antibiotic levels (HPLC) were 19.3 +/- 7.3; 16.9 +/- 9.2; 11.2 +/- 4.7 and 5.6 +/- 2.7 micrograms/g in spongious bone at hours 2, 4, 12 and 24, and 6.5 +/- 1.6; 3.1 +/- 0.7; 3.3 +/- 1.1 and 2.2 +/- 0.4 micrograms/g in cortical bone at the same times. The tissue/serum ratios were 14% for spongious bone and 5% for cortical bone after 2 hours. At hour 24 these ratios were 21% and 8% in spongious and cortical bone respectively. These tissue levels remain higher than ceftriaxone MIC for most Enterobacteriaceae strains until hour 24.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6ED50-609F-154D-BCAD-C40A22EEA091}" type="slidenum">
              <a:rPr lang="fr-FR"/>
              <a:pPr/>
              <a:t>36</a:t>
            </a:fld>
            <a:endParaRPr lang="fr-FR"/>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r>
              <a:rPr lang="fr-FR" b="1">
                <a:solidFill>
                  <a:srgbClr val="262626"/>
                </a:solidFill>
                <a:latin typeface="Helvetica" charset="0"/>
              </a:rPr>
              <a:t>Addition of Rifampin to Standard Therapy for Treatment of Native Valve Infective Endocarditis Caused by </a:t>
            </a:r>
            <a:r>
              <a:rPr lang="fr-FR" b="1" i="1">
                <a:solidFill>
                  <a:srgbClr val="262626"/>
                </a:solidFill>
                <a:latin typeface="Helvetica" charset="0"/>
              </a:rPr>
              <a:t>Staphylococcus aureus</a:t>
            </a:r>
            <a:r>
              <a:rPr lang="fr-FR" b="1">
                <a:solidFill>
                  <a:srgbClr val="262626"/>
                </a:solidFill>
                <a:latin typeface="Verdana" charset="0"/>
              </a:rPr>
              <a:t>David J. Riedel,</a:t>
            </a:r>
            <a:r>
              <a:rPr lang="fr-FR" b="1" baseline="30000">
                <a:solidFill>
                  <a:srgbClr val="262626"/>
                </a:solidFill>
                <a:latin typeface="Verdana" charset="0"/>
              </a:rPr>
              <a:t>1</a:t>
            </a:r>
            <a:r>
              <a:rPr lang="fr-FR" b="1">
                <a:solidFill>
                  <a:srgbClr val="2A3F91"/>
                </a:solidFill>
                <a:latin typeface="Verdana" charset="0"/>
              </a:rPr>
              <a:t>*</a:t>
            </a:r>
            <a:r>
              <a:rPr lang="fr-FR" b="1">
                <a:solidFill>
                  <a:srgbClr val="262626"/>
                </a:solidFill>
                <a:latin typeface="Verdana" charset="0"/>
              </a:rPr>
              <a:t> Elizabeth Weekes,</a:t>
            </a:r>
            <a:r>
              <a:rPr lang="fr-FR" b="1" baseline="30000">
                <a:solidFill>
                  <a:srgbClr val="262626"/>
                </a:solidFill>
                <a:latin typeface="Verdana" charset="0"/>
              </a:rPr>
              <a:t>2,</a:t>
            </a:r>
            <a:r>
              <a:rPr lang="fr-FR" b="1">
                <a:solidFill>
                  <a:srgbClr val="262626"/>
                </a:solidFill>
                <a:latin typeface="Verdana" charset="0"/>
              </a:rPr>
              <a:t> and Graeme N. Forrest</a:t>
            </a:r>
            <a:r>
              <a:rPr lang="fr-FR" b="1" baseline="30000">
                <a:solidFill>
                  <a:srgbClr val="262626"/>
                </a:solidFill>
                <a:latin typeface="Verdana" charset="0"/>
              </a:rPr>
              <a:t>3</a:t>
            </a:r>
            <a:r>
              <a:rPr lang="fr-FR">
                <a:solidFill>
                  <a:srgbClr val="262626"/>
                </a:solidFill>
              </a:rPr>
              <a:t>Institute of Human Virology and Division of Infectious Diseases, University of Maryland School of Medicine, Baltimore, Maryland 21201,</a:t>
            </a:r>
            <a:r>
              <a:rPr lang="fr-FR" baseline="30000">
                <a:solidFill>
                  <a:srgbClr val="262626"/>
                </a:solidFill>
              </a:rPr>
              <a:t>1</a:t>
            </a:r>
            <a:r>
              <a:rPr lang="fr-FR">
                <a:solidFill>
                  <a:srgbClr val="262626"/>
                </a:solidFill>
              </a:rPr>
              <a:t> Department of Pharmacy, University of Maryland Medical Center, Baltimore, Maryland 21201,</a:t>
            </a:r>
            <a:r>
              <a:rPr lang="fr-FR" baseline="30000">
                <a:solidFill>
                  <a:srgbClr val="262626"/>
                </a:solidFill>
              </a:rPr>
              <a:t>2</a:t>
            </a:r>
            <a:r>
              <a:rPr lang="fr-FR">
                <a:solidFill>
                  <a:srgbClr val="262626"/>
                </a:solidFill>
              </a:rPr>
              <a:t> Department of Medicine, Division of Infectious Diseases, University of Maryland School of Medicine, Baltimore, Maryland 21201</a:t>
            </a:r>
            <a:endParaRPr lang="fr-FR" baseline="30000">
              <a:solidFill>
                <a:srgbClr val="262626"/>
              </a:solidFill>
            </a:endParaRPr>
          </a:p>
          <a:p>
            <a:r>
              <a:rPr lang="fr-FR" i="1">
                <a:solidFill>
                  <a:srgbClr val="262626"/>
                </a:solidFill>
                <a:latin typeface="Verdana" charset="0"/>
              </a:rPr>
              <a:t>Staphylococcus aureus</a:t>
            </a:r>
            <a:r>
              <a:rPr lang="fr-FR">
                <a:solidFill>
                  <a:srgbClr val="262626"/>
                </a:solidFill>
                <a:latin typeface="Verdana" charset="0"/>
              </a:rPr>
              <a:t> is a common cause of native valve infective</a:t>
            </a:r>
            <a:r>
              <a:rPr lang="fr-FR" baseline="30000">
                <a:solidFill>
                  <a:srgbClr val="262626"/>
                </a:solidFill>
                <a:latin typeface="Verdana" charset="0"/>
              </a:rPr>
              <a:t> </a:t>
            </a:r>
            <a:r>
              <a:rPr lang="fr-FR">
                <a:solidFill>
                  <a:srgbClr val="262626"/>
                </a:solidFill>
                <a:latin typeface="Verdana" charset="0"/>
              </a:rPr>
              <a:t>endocarditis (IE). Rifampin is often added to traditional therapy</a:t>
            </a:r>
            <a:r>
              <a:rPr lang="fr-FR" baseline="30000">
                <a:solidFill>
                  <a:srgbClr val="262626"/>
                </a:solidFill>
                <a:latin typeface="Verdana" charset="0"/>
              </a:rPr>
              <a:t> </a:t>
            </a:r>
            <a:r>
              <a:rPr lang="fr-FR">
                <a:solidFill>
                  <a:srgbClr val="262626"/>
                </a:solidFill>
                <a:latin typeface="Verdana" charset="0"/>
              </a:rPr>
              <a:t>for the management of serious </a:t>
            </a:r>
            <a:r>
              <a:rPr lang="fr-FR" i="1">
                <a:solidFill>
                  <a:srgbClr val="262626"/>
                </a:solidFill>
                <a:latin typeface="Verdana" charset="0"/>
              </a:rPr>
              <a:t>S. aureus</a:t>
            </a:r>
            <a:r>
              <a:rPr lang="fr-FR">
                <a:solidFill>
                  <a:srgbClr val="262626"/>
                </a:solidFill>
                <a:latin typeface="Verdana" charset="0"/>
              </a:rPr>
              <a:t> infections. There are</a:t>
            </a:r>
            <a:r>
              <a:rPr lang="fr-FR" baseline="30000">
                <a:solidFill>
                  <a:srgbClr val="262626"/>
                </a:solidFill>
                <a:latin typeface="Verdana" charset="0"/>
              </a:rPr>
              <a:t> </a:t>
            </a:r>
            <a:r>
              <a:rPr lang="fr-FR">
                <a:solidFill>
                  <a:srgbClr val="262626"/>
                </a:solidFill>
                <a:latin typeface="Verdana" charset="0"/>
              </a:rPr>
              <a:t>no large, prospective studies documenting the safety and efficacy</a:t>
            </a:r>
            <a:r>
              <a:rPr lang="fr-FR" baseline="30000">
                <a:solidFill>
                  <a:srgbClr val="262626"/>
                </a:solidFill>
                <a:latin typeface="Verdana" charset="0"/>
              </a:rPr>
              <a:t> </a:t>
            </a:r>
            <a:r>
              <a:rPr lang="fr-FR">
                <a:solidFill>
                  <a:srgbClr val="262626"/>
                </a:solidFill>
                <a:latin typeface="Verdana" charset="0"/>
              </a:rPr>
              <a:t>of adjunctive therapy with rifampin for treatment of native</a:t>
            </a:r>
            <a:r>
              <a:rPr lang="fr-FR" baseline="30000">
                <a:solidFill>
                  <a:srgbClr val="262626"/>
                </a:solidFill>
                <a:latin typeface="Verdana" charset="0"/>
              </a:rPr>
              <a:t> </a:t>
            </a:r>
            <a:r>
              <a:rPr lang="fr-FR">
                <a:solidFill>
                  <a:srgbClr val="262626"/>
                </a:solidFill>
                <a:latin typeface="Verdana" charset="0"/>
              </a:rPr>
              <a:t>valve </a:t>
            </a:r>
            <a:r>
              <a:rPr lang="fr-FR" i="1">
                <a:solidFill>
                  <a:srgbClr val="262626"/>
                </a:solidFill>
                <a:latin typeface="Verdana" charset="0"/>
              </a:rPr>
              <a:t>S. aureus</a:t>
            </a:r>
            <a:r>
              <a:rPr lang="fr-FR">
                <a:solidFill>
                  <a:srgbClr val="262626"/>
                </a:solidFill>
                <a:latin typeface="Verdana" charset="0"/>
              </a:rPr>
              <a:t> IE. We reviewed all cases of definite native</a:t>
            </a:r>
            <a:r>
              <a:rPr lang="fr-FR" baseline="30000">
                <a:solidFill>
                  <a:srgbClr val="262626"/>
                </a:solidFill>
                <a:latin typeface="Verdana" charset="0"/>
              </a:rPr>
              <a:t> </a:t>
            </a:r>
            <a:r>
              <a:rPr lang="fr-FR">
                <a:solidFill>
                  <a:srgbClr val="262626"/>
                </a:solidFill>
                <a:latin typeface="Verdana" charset="0"/>
              </a:rPr>
              <a:t>valve </a:t>
            </a:r>
            <a:r>
              <a:rPr lang="fr-FR" i="1">
                <a:solidFill>
                  <a:srgbClr val="262626"/>
                </a:solidFill>
                <a:latin typeface="Verdana" charset="0"/>
              </a:rPr>
              <a:t>S. aureus</a:t>
            </a:r>
            <a:r>
              <a:rPr lang="fr-FR">
                <a:solidFill>
                  <a:srgbClr val="262626"/>
                </a:solidFill>
                <a:latin typeface="Verdana" charset="0"/>
              </a:rPr>
              <a:t> IE confirmed by modified Duke criteria in a</a:t>
            </a:r>
            <a:r>
              <a:rPr lang="fr-FR" baseline="30000">
                <a:solidFill>
                  <a:srgbClr val="262626"/>
                </a:solidFill>
                <a:latin typeface="Verdana" charset="0"/>
              </a:rPr>
              <a:t> </a:t>
            </a:r>
            <a:r>
              <a:rPr lang="fr-FR">
                <a:solidFill>
                  <a:srgbClr val="262626"/>
                </a:solidFill>
                <a:latin typeface="Verdana" charset="0"/>
              </a:rPr>
              <a:t>large urban hospital between 1 January 2004 and 31 December</a:t>
            </a:r>
            <a:r>
              <a:rPr lang="fr-FR" baseline="30000">
                <a:solidFill>
                  <a:srgbClr val="262626"/>
                </a:solidFill>
                <a:latin typeface="Verdana" charset="0"/>
              </a:rPr>
              <a:t> </a:t>
            </a:r>
            <a:r>
              <a:rPr lang="fr-FR">
                <a:solidFill>
                  <a:srgbClr val="262626"/>
                </a:solidFill>
                <a:latin typeface="Verdana" charset="0"/>
              </a:rPr>
              <a:t>2005. A retrospective cohort analysis was used to assess the</a:t>
            </a:r>
            <a:r>
              <a:rPr lang="fr-FR" baseline="30000">
                <a:solidFill>
                  <a:srgbClr val="262626"/>
                </a:solidFill>
                <a:latin typeface="Verdana" charset="0"/>
              </a:rPr>
              <a:t> </a:t>
            </a:r>
            <a:r>
              <a:rPr lang="fr-FR">
                <a:solidFill>
                  <a:srgbClr val="262626"/>
                </a:solidFill>
                <a:latin typeface="Verdana" charset="0"/>
              </a:rPr>
              <a:t>impact of the addition of rifampin to standard therapy. There</a:t>
            </a:r>
            <a:r>
              <a:rPr lang="fr-FR" baseline="30000">
                <a:solidFill>
                  <a:srgbClr val="262626"/>
                </a:solidFill>
                <a:latin typeface="Verdana" charset="0"/>
              </a:rPr>
              <a:t> </a:t>
            </a:r>
            <a:r>
              <a:rPr lang="fr-FR">
                <a:solidFill>
                  <a:srgbClr val="262626"/>
                </a:solidFill>
                <a:latin typeface="Verdana" charset="0"/>
              </a:rPr>
              <a:t>were 42 cases of </a:t>
            </a:r>
            <a:r>
              <a:rPr lang="fr-FR" i="1">
                <a:solidFill>
                  <a:srgbClr val="262626"/>
                </a:solidFill>
                <a:latin typeface="Verdana" charset="0"/>
              </a:rPr>
              <a:t>S. aureus</a:t>
            </a:r>
            <a:r>
              <a:rPr lang="fr-FR">
                <a:solidFill>
                  <a:srgbClr val="262626"/>
                </a:solidFill>
                <a:latin typeface="Verdana" charset="0"/>
              </a:rPr>
              <a:t> IE treated with the addition of rifampin</a:t>
            </a:r>
            <a:r>
              <a:rPr lang="fr-FR" baseline="30000">
                <a:solidFill>
                  <a:srgbClr val="262626"/>
                </a:solidFill>
                <a:latin typeface="Verdana" charset="0"/>
              </a:rPr>
              <a:t> </a:t>
            </a:r>
            <a:r>
              <a:rPr lang="fr-FR">
                <a:solidFill>
                  <a:srgbClr val="262626"/>
                </a:solidFill>
                <a:latin typeface="Verdana" charset="0"/>
              </a:rPr>
              <a:t>and 42 controls. Cases received a median of 20 days of rifampin</a:t>
            </a:r>
            <a:r>
              <a:rPr lang="fr-FR" baseline="30000">
                <a:solidFill>
                  <a:srgbClr val="262626"/>
                </a:solidFill>
                <a:latin typeface="Verdana" charset="0"/>
              </a:rPr>
              <a:t> </a:t>
            </a:r>
            <a:r>
              <a:rPr lang="fr-FR">
                <a:solidFill>
                  <a:srgbClr val="262626"/>
                </a:solidFill>
                <a:latin typeface="Verdana" charset="0"/>
              </a:rPr>
              <a:t>(range, 14 to 48 days). Rifampin-resistant </a:t>
            </a:r>
            <a:r>
              <a:rPr lang="fr-FR" i="1">
                <a:solidFill>
                  <a:srgbClr val="262626"/>
                </a:solidFill>
                <a:latin typeface="Verdana" charset="0"/>
              </a:rPr>
              <a:t>S. aureus</a:t>
            </a:r>
            <a:r>
              <a:rPr lang="fr-FR">
                <a:solidFill>
                  <a:srgbClr val="262626"/>
                </a:solidFill>
                <a:latin typeface="Verdana" charset="0"/>
              </a:rPr>
              <a:t> isolates</a:t>
            </a:r>
            <a:r>
              <a:rPr lang="fr-FR" baseline="30000">
                <a:solidFill>
                  <a:srgbClr val="262626"/>
                </a:solidFill>
                <a:latin typeface="Verdana" charset="0"/>
              </a:rPr>
              <a:t> </a:t>
            </a:r>
            <a:r>
              <a:rPr lang="fr-FR">
                <a:solidFill>
                  <a:srgbClr val="262626"/>
                </a:solidFill>
                <a:latin typeface="Verdana" charset="0"/>
              </a:rPr>
              <a:t>developed in nine cases who received rifampin before clearance</a:t>
            </a:r>
            <a:r>
              <a:rPr lang="fr-FR" baseline="30000">
                <a:solidFill>
                  <a:srgbClr val="262626"/>
                </a:solidFill>
                <a:latin typeface="Verdana" charset="0"/>
              </a:rPr>
              <a:t> </a:t>
            </a:r>
            <a:r>
              <a:rPr lang="fr-FR">
                <a:solidFill>
                  <a:srgbClr val="262626"/>
                </a:solidFill>
                <a:latin typeface="Verdana" charset="0"/>
              </a:rPr>
              <a:t>of bacteremia (56%), while significant hepatic transaminase</a:t>
            </a:r>
            <a:r>
              <a:rPr lang="fr-FR" baseline="30000">
                <a:solidFill>
                  <a:srgbClr val="262626"/>
                </a:solidFill>
                <a:latin typeface="Verdana" charset="0"/>
              </a:rPr>
              <a:t> </a:t>
            </a:r>
            <a:r>
              <a:rPr lang="fr-FR">
                <a:solidFill>
                  <a:srgbClr val="262626"/>
                </a:solidFill>
                <a:latin typeface="Verdana" charset="0"/>
              </a:rPr>
              <a:t>elevations also occurred in nine cases, all of whom had hepatitis</a:t>
            </a:r>
            <a:r>
              <a:rPr lang="fr-FR" baseline="30000">
                <a:solidFill>
                  <a:srgbClr val="262626"/>
                </a:solidFill>
                <a:latin typeface="Verdana" charset="0"/>
              </a:rPr>
              <a:t> </a:t>
            </a:r>
            <a:r>
              <a:rPr lang="fr-FR">
                <a:solidFill>
                  <a:srgbClr val="262626"/>
                </a:solidFill>
                <a:latin typeface="Verdana" charset="0"/>
              </a:rPr>
              <a:t>C infection. Unrecognized significant drug-drug interactions</a:t>
            </a:r>
            <a:r>
              <a:rPr lang="fr-FR" baseline="30000">
                <a:solidFill>
                  <a:srgbClr val="262626"/>
                </a:solidFill>
                <a:latin typeface="Verdana" charset="0"/>
              </a:rPr>
              <a:t> </a:t>
            </a:r>
            <a:r>
              <a:rPr lang="fr-FR">
                <a:solidFill>
                  <a:srgbClr val="262626"/>
                </a:solidFill>
                <a:latin typeface="Verdana" charset="0"/>
              </a:rPr>
              <a:t>with rifampin occurred frequently (52%). Cases were more likely</a:t>
            </a:r>
            <a:r>
              <a:rPr lang="fr-FR" baseline="30000">
                <a:solidFill>
                  <a:srgbClr val="262626"/>
                </a:solidFill>
                <a:latin typeface="Verdana" charset="0"/>
              </a:rPr>
              <a:t> </a:t>
            </a:r>
            <a:r>
              <a:rPr lang="fr-FR">
                <a:solidFill>
                  <a:srgbClr val="262626"/>
                </a:solidFill>
                <a:latin typeface="Verdana" charset="0"/>
              </a:rPr>
              <a:t>to have a longer duration of bacteremia (5.2 versus 2.1 days;</a:t>
            </a:r>
            <a:r>
              <a:rPr lang="fr-FR" baseline="30000">
                <a:solidFill>
                  <a:srgbClr val="262626"/>
                </a:solidFill>
                <a:latin typeface="Verdana" charset="0"/>
              </a:rPr>
              <a:t> </a:t>
            </a:r>
            <a:r>
              <a:rPr lang="fr-FR">
                <a:solidFill>
                  <a:srgbClr val="262626"/>
                </a:solidFill>
                <a:latin typeface="Verdana" charset="0"/>
              </a:rPr>
              <a:t>P &lt; 0.001) and were less likely to survive (79% versus 95%;</a:t>
            </a:r>
            <a:r>
              <a:rPr lang="fr-FR" baseline="30000">
                <a:solidFill>
                  <a:srgbClr val="262626"/>
                </a:solidFill>
                <a:latin typeface="Verdana" charset="0"/>
              </a:rPr>
              <a:t> </a:t>
            </a:r>
            <a:r>
              <a:rPr lang="fr-FR" i="1">
                <a:solidFill>
                  <a:srgbClr val="262626"/>
                </a:solidFill>
                <a:latin typeface="Verdana" charset="0"/>
              </a:rPr>
              <a:t>P</a:t>
            </a:r>
            <a:r>
              <a:rPr lang="fr-FR">
                <a:solidFill>
                  <a:srgbClr val="262626"/>
                </a:solidFill>
                <a:latin typeface="Verdana" charset="0"/>
              </a:rPr>
              <a:t> = 0.048) than controls. Our results suggest that the potential</a:t>
            </a:r>
            <a:r>
              <a:rPr lang="fr-FR" baseline="30000">
                <a:solidFill>
                  <a:srgbClr val="262626"/>
                </a:solidFill>
                <a:latin typeface="Verdana" charset="0"/>
              </a:rPr>
              <a:t> </a:t>
            </a:r>
            <a:r>
              <a:rPr lang="fr-FR">
                <a:solidFill>
                  <a:srgbClr val="262626"/>
                </a:solidFill>
                <a:latin typeface="Verdana" charset="0"/>
              </a:rPr>
              <a:t>for hepatotoxicity, drug-drug interactions, and the emergence</a:t>
            </a:r>
            <a:r>
              <a:rPr lang="fr-FR" baseline="30000">
                <a:solidFill>
                  <a:srgbClr val="262626"/>
                </a:solidFill>
                <a:latin typeface="Verdana" charset="0"/>
              </a:rPr>
              <a:t> </a:t>
            </a:r>
            <a:r>
              <a:rPr lang="fr-FR">
                <a:solidFill>
                  <a:srgbClr val="262626"/>
                </a:solidFill>
                <a:latin typeface="Verdana" charset="0"/>
              </a:rPr>
              <a:t>of resistant </a:t>
            </a:r>
            <a:r>
              <a:rPr lang="fr-FR" i="1">
                <a:solidFill>
                  <a:srgbClr val="262626"/>
                </a:solidFill>
                <a:latin typeface="Verdana" charset="0"/>
              </a:rPr>
              <a:t>S. aureus</a:t>
            </a:r>
            <a:r>
              <a:rPr lang="fr-FR">
                <a:solidFill>
                  <a:srgbClr val="262626"/>
                </a:solidFill>
                <a:latin typeface="Verdana" charset="0"/>
              </a:rPr>
              <a:t> isolates warrants a careful risk-benefit</a:t>
            </a:r>
            <a:r>
              <a:rPr lang="fr-FR" baseline="30000">
                <a:solidFill>
                  <a:srgbClr val="262626"/>
                </a:solidFill>
                <a:latin typeface="Verdana" charset="0"/>
              </a:rPr>
              <a:t> </a:t>
            </a:r>
            <a:r>
              <a:rPr lang="fr-FR">
                <a:solidFill>
                  <a:srgbClr val="262626"/>
                </a:solidFill>
                <a:latin typeface="Verdana" charset="0"/>
              </a:rPr>
              <a:t>assessment before adding rifampin to standard antibiotic treatment</a:t>
            </a:r>
            <a:r>
              <a:rPr lang="fr-FR" baseline="30000">
                <a:solidFill>
                  <a:srgbClr val="262626"/>
                </a:solidFill>
                <a:latin typeface="Verdana" charset="0"/>
              </a:rPr>
              <a:t> </a:t>
            </a:r>
            <a:r>
              <a:rPr lang="fr-FR">
                <a:solidFill>
                  <a:srgbClr val="262626"/>
                </a:solidFill>
                <a:latin typeface="Verdana" charset="0"/>
              </a:rPr>
              <a:t>of native valve </a:t>
            </a:r>
            <a:r>
              <a:rPr lang="fr-FR" i="1">
                <a:solidFill>
                  <a:srgbClr val="262626"/>
                </a:solidFill>
                <a:latin typeface="Verdana" charset="0"/>
              </a:rPr>
              <a:t>S. aureus</a:t>
            </a:r>
            <a:r>
              <a:rPr lang="fr-FR">
                <a:solidFill>
                  <a:srgbClr val="262626"/>
                </a:solidFill>
                <a:latin typeface="Verdana" charset="0"/>
              </a:rPr>
              <a:t> IE until further clinical studies</a:t>
            </a:r>
            <a:r>
              <a:rPr lang="fr-FR" baseline="30000">
                <a:solidFill>
                  <a:srgbClr val="262626"/>
                </a:solidFill>
                <a:latin typeface="Verdana" charset="0"/>
              </a:rPr>
              <a:t> </a:t>
            </a:r>
            <a:r>
              <a:rPr lang="fr-FR">
                <a:solidFill>
                  <a:srgbClr val="262626"/>
                </a:solidFill>
                <a:latin typeface="Verdana" charset="0"/>
              </a:rPr>
              <a:t>are performed.</a:t>
            </a:r>
          </a:p>
          <a:p>
            <a:endParaRPr lang="fr-FR">
              <a:solidFill>
                <a:srgbClr val="262626"/>
              </a:solidFill>
              <a:latin typeface="Verdana" charset="0"/>
            </a:endParaRPr>
          </a:p>
          <a:p>
            <a:endParaRPr lang="fr-FR">
              <a:solidFill>
                <a:srgbClr val="262626"/>
              </a:solidFill>
              <a:latin typeface="Verdan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E54A2-6041-5540-B6DB-2F8F6A03B216}" type="slidenum">
              <a:rPr lang="fr-FR"/>
              <a:pPr/>
              <a:t>37</a:t>
            </a:fld>
            <a:endParaRPr lang="fr-FR"/>
          </a:p>
        </p:txBody>
      </p:sp>
      <p:sp>
        <p:nvSpPr>
          <p:cNvPr id="137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219" name="Rectangle 1027"/>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93019-E80B-2048-9F89-88731F934862}" type="slidenum">
              <a:rPr lang="fr-FR"/>
              <a:pPr/>
              <a:t>38</a:t>
            </a:fld>
            <a:endParaRPr lang="fr-FR"/>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B7571-8A62-AF4B-B873-DAFC1E841C05}" type="slidenum">
              <a:rPr lang="fr-FR"/>
              <a:pPr/>
              <a:t>43</a:t>
            </a:fld>
            <a:endParaRPr lang="fr-FR"/>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4AAD06-5940-4A10-93CD-BD4AD877A227}" type="datetimeFigureOut">
              <a:rPr lang="fr-FR" smtClean="0"/>
              <a:pPr/>
              <a:t>12/01/2016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2872E-1BD7-45BD-9F0C-FFD2B158A8D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AAD06-5940-4A10-93CD-BD4AD877A227}" type="datetimeFigureOut">
              <a:rPr lang="fr-FR" smtClean="0"/>
              <a:pPr/>
              <a:t>12/01/2016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2872E-1BD7-45BD-9F0C-FFD2B158A8D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fr.wikipedia.org/w/index.php?title=Fichier:Flag_of_France.svg&amp;lang=fr"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fr.wikipedia.org/w/index.php?title=Fichier:Flag_of_France.svg&amp;lang=fr"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gif"/><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hyperlink" Target="http://www.google.fr/url?url=http://slideplayer.fr/slide/1635290/&amp;rct=j&amp;frm=1&amp;q=&amp;esrc=s&amp;sa=U&amp;ved=0ahUKEwjQ_OnF0tHJAhUJVRoKHdbRBTMQwW4IGjAC&amp;usg=AFQjCNE8lhPICqtcNfZT8uP10lzD6R_YWw"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72.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8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8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Les infections </a:t>
            </a:r>
            <a:r>
              <a:rPr lang="fr-FR" dirty="0" err="1" smtClean="0"/>
              <a:t>ostéo</a:t>
            </a:r>
            <a:r>
              <a:rPr lang="fr-FR" dirty="0" smtClean="0"/>
              <a:t>-articulaires</a:t>
            </a:r>
            <a:br>
              <a:rPr lang="fr-FR" dirty="0" smtClean="0"/>
            </a:br>
            <a:r>
              <a:rPr lang="fr-FR" sz="3600" dirty="0" smtClean="0"/>
              <a:t>(hors matériel étranger)</a:t>
            </a:r>
            <a:endParaRPr lang="fr-FR" sz="3600" dirty="0"/>
          </a:p>
        </p:txBody>
      </p:sp>
      <p:sp>
        <p:nvSpPr>
          <p:cNvPr id="5" name="Sous-titre 4"/>
          <p:cNvSpPr>
            <a:spLocks noGrp="1"/>
          </p:cNvSpPr>
          <p:nvPr>
            <p:ph type="subTitle" idx="1"/>
          </p:nvPr>
        </p:nvSpPr>
        <p:spPr/>
        <p:txBody>
          <a:bodyPr/>
          <a:lstStyle/>
          <a:p>
            <a:r>
              <a:rPr lang="fr-FR" dirty="0" smtClean="0"/>
              <a:t>Arthrites</a:t>
            </a:r>
          </a:p>
          <a:p>
            <a:r>
              <a:rPr lang="fr-FR" dirty="0" err="1" smtClean="0"/>
              <a:t>Ostéomyelites</a:t>
            </a:r>
            <a:endParaRPr lang="fr-FR" dirty="0" smtClean="0"/>
          </a:p>
          <a:p>
            <a:r>
              <a:rPr lang="fr-FR" dirty="0" err="1" smtClean="0"/>
              <a:t>Spondylodiscites</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2-Infection aigue vs chronique (I)</a:t>
            </a:r>
            <a:endParaRPr lang="fr-FR" dirty="0"/>
          </a:p>
        </p:txBody>
      </p:sp>
      <p:sp>
        <p:nvSpPr>
          <p:cNvPr id="3" name="Espace réservé du contenu 2"/>
          <p:cNvSpPr>
            <a:spLocks noGrp="1"/>
          </p:cNvSpPr>
          <p:nvPr>
            <p:ph idx="1"/>
          </p:nvPr>
        </p:nvSpPr>
        <p:spPr/>
        <p:txBody>
          <a:bodyPr>
            <a:normAutofit fontScale="92500" lnSpcReduction="20000"/>
          </a:bodyPr>
          <a:lstStyle/>
          <a:p>
            <a:r>
              <a:rPr lang="fr-FR" sz="2800" dirty="0" smtClean="0"/>
              <a:t>Les infection chroniques sont plus difficiles à traiter car:</a:t>
            </a:r>
          </a:p>
          <a:p>
            <a:pPr lvl="1"/>
            <a:r>
              <a:rPr lang="fr-FR" sz="2600" dirty="0" smtClean="0"/>
              <a:t>Formation de zones peu ou pas vascularisées:</a:t>
            </a:r>
          </a:p>
          <a:p>
            <a:pPr lvl="2"/>
            <a:r>
              <a:rPr lang="fr-FR" sz="2200" dirty="0" smtClean="0"/>
              <a:t>Les séquestres  osseux</a:t>
            </a:r>
          </a:p>
          <a:p>
            <a:pPr lvl="2"/>
            <a:r>
              <a:rPr lang="fr-FR" sz="2200" dirty="0" smtClean="0"/>
              <a:t>Les abcès intra-osseux</a:t>
            </a:r>
          </a:p>
          <a:p>
            <a:pPr lvl="2"/>
            <a:endParaRPr lang="fr-FR" sz="2200" dirty="0" smtClean="0"/>
          </a:p>
          <a:p>
            <a:pPr lvl="8"/>
            <a:endParaRPr lang="fr-FR" sz="1800" dirty="0" smtClean="0"/>
          </a:p>
          <a:p>
            <a:pPr lvl="8"/>
            <a:endParaRPr lang="fr-FR" sz="1800" dirty="0" smtClean="0"/>
          </a:p>
          <a:p>
            <a:pPr lvl="1"/>
            <a:r>
              <a:rPr lang="fr-FR" sz="2600" dirty="0" smtClean="0"/>
              <a:t>« Organisation des bactéries », moins accessibles aux ATB</a:t>
            </a:r>
          </a:p>
          <a:p>
            <a:pPr lvl="2"/>
            <a:r>
              <a:rPr lang="fr-FR" sz="2200" dirty="0" err="1" smtClean="0"/>
              <a:t>Biofilm</a:t>
            </a:r>
            <a:endParaRPr lang="fr-FR" sz="2200" dirty="0" smtClean="0"/>
          </a:p>
          <a:p>
            <a:pPr lvl="2"/>
            <a:r>
              <a:rPr lang="fr-FR" sz="2200" dirty="0" smtClean="0"/>
              <a:t>Bactéries </a:t>
            </a:r>
            <a:r>
              <a:rPr lang="fr-FR" sz="2200" dirty="0" err="1" smtClean="0"/>
              <a:t>intra-cellulaires</a:t>
            </a:r>
            <a:r>
              <a:rPr lang="fr-FR" sz="2200" dirty="0" smtClean="0"/>
              <a:t> (ostéoblastes)</a:t>
            </a:r>
          </a:p>
          <a:p>
            <a:pPr lvl="8"/>
            <a:endParaRPr lang="fr-FR" sz="1800" dirty="0" smtClean="0"/>
          </a:p>
          <a:p>
            <a:pPr lvl="1"/>
            <a:r>
              <a:rPr lang="fr-FR" sz="2600" dirty="0" smtClean="0"/>
              <a:t>Modification du métabolisme des bactéries</a:t>
            </a:r>
          </a:p>
          <a:p>
            <a:pPr lvl="2"/>
            <a:r>
              <a:rPr lang="fr-FR" sz="2200" dirty="0" smtClean="0"/>
              <a:t>Bactéries à croissance lente (SCV)</a:t>
            </a:r>
          </a:p>
          <a:p>
            <a:pPr lvl="2"/>
            <a:r>
              <a:rPr lang="fr-FR" sz="2200" dirty="0" smtClean="0"/>
              <a:t>Diminution de l’ activité de certains antibiotiques  (</a:t>
            </a:r>
            <a:r>
              <a:rPr lang="el-GR" sz="2200" dirty="0" smtClean="0"/>
              <a:t>β</a:t>
            </a:r>
            <a:r>
              <a:rPr lang="fr-FR" sz="2200" dirty="0" smtClean="0"/>
              <a:t>-</a:t>
            </a:r>
            <a:r>
              <a:rPr lang="fr-FR" sz="2200" dirty="0" err="1" smtClean="0"/>
              <a:t>lactamines</a:t>
            </a:r>
            <a:r>
              <a:rPr lang="fr-FR" sz="2200" dirty="0" smtClean="0"/>
              <a:t>)</a:t>
            </a:r>
          </a:p>
          <a:p>
            <a:pPr lvl="2"/>
            <a:endParaRPr lang="fr-FR" dirty="0" smtClean="0"/>
          </a:p>
          <a:p>
            <a:pPr lvl="2"/>
            <a:endParaRPr lang="fr-FR" dirty="0" smtClean="0"/>
          </a:p>
          <a:p>
            <a:endParaRPr lang="fr-FR"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08304" y="2132856"/>
            <a:ext cx="1342653" cy="134265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8418" y="2422946"/>
            <a:ext cx="1467992" cy="12952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Infection chronique: le Biofilm</a:t>
            </a:r>
            <a:endParaRPr lang="fr-FR"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454" y="1600200"/>
            <a:ext cx="8099091"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15232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516" y="935840"/>
            <a:ext cx="8092935" cy="5449788"/>
          </a:xfrm>
          <a:prstGeom prst="rect">
            <a:avLst/>
          </a:prstGeom>
          <a:noFill/>
          <a:ln w="9525">
            <a:noFill/>
            <a:miter lim="800000"/>
            <a:headEnd/>
            <a:tailEnd/>
          </a:ln>
        </p:spPr>
      </p:pic>
      <p:sp>
        <p:nvSpPr>
          <p:cNvPr id="2" name="ZoneTexte 1"/>
          <p:cNvSpPr txBox="1"/>
          <p:nvPr/>
        </p:nvSpPr>
        <p:spPr>
          <a:xfrm>
            <a:off x="5868144" y="1628800"/>
            <a:ext cx="2947244" cy="646331"/>
          </a:xfrm>
          <a:prstGeom prst="rect">
            <a:avLst/>
          </a:prstGeom>
          <a:noFill/>
          <a:ln>
            <a:solidFill>
              <a:schemeClr val="accent1"/>
            </a:solidFill>
          </a:ln>
        </p:spPr>
        <p:txBody>
          <a:bodyPr wrap="square" rtlCol="0">
            <a:spAutoFit/>
          </a:bodyPr>
          <a:lstStyle/>
          <a:p>
            <a:r>
              <a:rPr lang="fr-FR" dirty="0" smtClean="0"/>
              <a:t>Associé à un risque de chronicisation  et de rechute</a:t>
            </a:r>
            <a:endParaRPr lang="fr-FR" dirty="0"/>
          </a:p>
        </p:txBody>
      </p:sp>
      <p:sp>
        <p:nvSpPr>
          <p:cNvPr id="4" name="ZoneTexte 3"/>
          <p:cNvSpPr txBox="1"/>
          <p:nvPr/>
        </p:nvSpPr>
        <p:spPr>
          <a:xfrm>
            <a:off x="4427984" y="6375516"/>
            <a:ext cx="2232248" cy="246221"/>
          </a:xfrm>
          <a:prstGeom prst="rect">
            <a:avLst/>
          </a:prstGeom>
          <a:noFill/>
        </p:spPr>
        <p:txBody>
          <a:bodyPr wrap="square" rtlCol="0">
            <a:spAutoFit/>
          </a:bodyPr>
          <a:lstStyle/>
          <a:p>
            <a:r>
              <a:rPr lang="fr-FR" sz="1000" dirty="0" smtClean="0"/>
              <a:t>D </a:t>
            </a:r>
            <a:r>
              <a:rPr lang="fr-FR" sz="1000" dirty="0" err="1"/>
              <a:t>B</a:t>
            </a:r>
            <a:r>
              <a:rPr lang="fr-FR" sz="1000" dirty="0" err="1" smtClean="0"/>
              <a:t>outoille</a:t>
            </a:r>
            <a:r>
              <a:rPr lang="fr-FR" sz="1000" dirty="0" smtClean="0"/>
              <a:t> DIU IOA 2013-2014</a:t>
            </a:r>
            <a:endParaRPr lang="fr-FR" sz="1000" dirty="0"/>
          </a:p>
        </p:txBody>
      </p:sp>
      <p:sp>
        <p:nvSpPr>
          <p:cNvPr id="3" name="Titre 2"/>
          <p:cNvSpPr>
            <a:spLocks noGrp="1"/>
          </p:cNvSpPr>
          <p:nvPr>
            <p:ph type="title"/>
          </p:nvPr>
        </p:nvSpPr>
        <p:spPr>
          <a:xfrm>
            <a:off x="251520" y="85734"/>
            <a:ext cx="8784976" cy="850106"/>
          </a:xfrm>
        </p:spPr>
        <p:txBody>
          <a:bodyPr>
            <a:normAutofit fontScale="90000"/>
          </a:bodyPr>
          <a:lstStyle/>
          <a:p>
            <a:r>
              <a:rPr lang="fr-FR" dirty="0" smtClean="0"/>
              <a:t>Infection chronique: </a:t>
            </a:r>
            <a:r>
              <a:rPr lang="fr-FR" sz="3600" dirty="0" smtClean="0"/>
              <a:t>bactéries intracellulaires</a:t>
            </a:r>
            <a:endParaRPr lang="fr-FR" sz="3600" dirty="0"/>
          </a:p>
        </p:txBody>
      </p:sp>
      <p:sp>
        <p:nvSpPr>
          <p:cNvPr id="5" name="Espace réservé du contenu 4"/>
          <p:cNvSpPr>
            <a:spLocks noGrp="1"/>
          </p:cNvSpPr>
          <p:nvPr>
            <p:ph idx="1"/>
          </p:nvPr>
        </p:nvSpPr>
        <p:spPr>
          <a:xfrm>
            <a:off x="1691680" y="2924944"/>
            <a:ext cx="6624736" cy="3201219"/>
          </a:xfrm>
        </p:spPr>
        <p:txBody>
          <a:bodyPr/>
          <a:lstStyle/>
          <a:p>
            <a:endParaRPr lang="fr-FR" dirty="0"/>
          </a:p>
        </p:txBody>
      </p:sp>
    </p:spTree>
    <p:extLst>
      <p:ext uri="{BB962C8B-B14F-4D97-AF65-F5344CB8AC3E}">
        <p14:creationId xmlns="" xmlns:p14="http://schemas.microsoft.com/office/powerpoint/2010/main" val="242969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8275" y="2091531"/>
            <a:ext cx="6267450" cy="3543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p:txBody>
          <a:bodyPr>
            <a:normAutofit fontScale="90000"/>
          </a:bodyPr>
          <a:lstStyle/>
          <a:p>
            <a:r>
              <a:rPr lang="fr-FR" dirty="0" smtClean="0"/>
              <a:t>Infection chronique: Bactéries quiescentes (</a:t>
            </a:r>
            <a:r>
              <a:rPr lang="fr-FR" i="1" dirty="0" smtClean="0"/>
              <a:t>Small </a:t>
            </a:r>
            <a:r>
              <a:rPr lang="fr-FR" i="1" dirty="0" err="1"/>
              <a:t>C</a:t>
            </a:r>
            <a:r>
              <a:rPr lang="fr-FR" i="1" dirty="0" err="1" smtClean="0"/>
              <a:t>olony</a:t>
            </a:r>
            <a:r>
              <a:rPr lang="fr-FR" i="1" dirty="0" smtClean="0"/>
              <a:t> Variant</a:t>
            </a:r>
            <a:r>
              <a:rPr lang="fr-FR" dirty="0" smtClean="0"/>
              <a:t>)</a:t>
            </a:r>
            <a:endParaRPr lang="fr-FR" dirty="0"/>
          </a:p>
        </p:txBody>
      </p:sp>
    </p:spTree>
    <p:extLst>
      <p:ext uri="{BB962C8B-B14F-4D97-AF65-F5344CB8AC3E}">
        <p14:creationId xmlns="" xmlns:p14="http://schemas.microsoft.com/office/powerpoint/2010/main" val="39904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2-Infection aigue vs chronique (II)</a:t>
            </a:r>
            <a:endParaRPr lang="fr-FR" dirty="0"/>
          </a:p>
        </p:txBody>
      </p:sp>
      <p:sp>
        <p:nvSpPr>
          <p:cNvPr id="3" name="Espace réservé du contenu 2"/>
          <p:cNvSpPr>
            <a:spLocks noGrp="1"/>
          </p:cNvSpPr>
          <p:nvPr>
            <p:ph idx="1"/>
          </p:nvPr>
        </p:nvSpPr>
        <p:spPr/>
        <p:txBody>
          <a:bodyPr>
            <a:normAutofit/>
          </a:bodyPr>
          <a:lstStyle/>
          <a:p>
            <a:pPr marL="914400" lvl="2" indent="0">
              <a:buNone/>
            </a:pPr>
            <a:endParaRPr lang="fr-FR" dirty="0" smtClean="0"/>
          </a:p>
          <a:p>
            <a:pPr lvl="2"/>
            <a:endParaRPr lang="fr-FR" dirty="0" smtClean="0"/>
          </a:p>
          <a:p>
            <a:r>
              <a:rPr lang="fr-FR" dirty="0" smtClean="0"/>
              <a:t>Les infections chroniques nécessitent plus souvent une chirurgie, en plus de l’ ATB: </a:t>
            </a:r>
          </a:p>
          <a:p>
            <a:pPr lvl="1"/>
            <a:r>
              <a:rPr lang="fr-FR" dirty="0" smtClean="0"/>
              <a:t>Ablation d’un séquestre</a:t>
            </a:r>
          </a:p>
          <a:p>
            <a:pPr lvl="1"/>
            <a:r>
              <a:rPr lang="fr-FR" dirty="0" smtClean="0"/>
              <a:t>Drainage d’abcès</a:t>
            </a:r>
          </a:p>
          <a:p>
            <a:pPr lvl="1"/>
            <a:r>
              <a:rPr lang="fr-FR" dirty="0" smtClean="0"/>
              <a:t>Curetage osseux</a:t>
            </a:r>
          </a:p>
          <a:p>
            <a:pPr lvl="1"/>
            <a:r>
              <a:rPr lang="fr-FR" dirty="0" smtClean="0"/>
              <a:t>….</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3-Les antibiotiques</a:t>
            </a:r>
            <a:endParaRPr lang="fr-FR" dirty="0"/>
          </a:p>
        </p:txBody>
      </p:sp>
      <p:sp>
        <p:nvSpPr>
          <p:cNvPr id="3" name="Espace réservé du contenu 2"/>
          <p:cNvSpPr>
            <a:spLocks noGrp="1"/>
          </p:cNvSpPr>
          <p:nvPr>
            <p:ph idx="1"/>
          </p:nvPr>
        </p:nvSpPr>
        <p:spPr/>
        <p:txBody>
          <a:bodyPr>
            <a:normAutofit/>
          </a:bodyPr>
          <a:lstStyle/>
          <a:p>
            <a:r>
              <a:rPr lang="fr-FR" sz="2400" dirty="0"/>
              <a:t>Efficacité intrinsèque (Pharmacodynamie) </a:t>
            </a:r>
            <a:r>
              <a:rPr lang="fr-FR" sz="2400" dirty="0" smtClean="0"/>
              <a:t>?</a:t>
            </a:r>
          </a:p>
          <a:p>
            <a:pPr lvl="8"/>
            <a:endParaRPr lang="fr-FR" sz="1200" dirty="0" smtClean="0"/>
          </a:p>
          <a:p>
            <a:r>
              <a:rPr lang="fr-FR" sz="2400" dirty="0" smtClean="0"/>
              <a:t>Diffusion ?</a:t>
            </a:r>
          </a:p>
          <a:p>
            <a:pPr lvl="4"/>
            <a:endParaRPr lang="fr-FR" sz="1200" dirty="0" smtClean="0"/>
          </a:p>
          <a:p>
            <a:r>
              <a:rPr lang="fr-FR" sz="2400" dirty="0"/>
              <a:t>Activité sur les bactéries à croissance lente et intracellulaires </a:t>
            </a:r>
            <a:r>
              <a:rPr lang="fr-FR" sz="2400" dirty="0" smtClean="0"/>
              <a:t>?</a:t>
            </a:r>
          </a:p>
          <a:p>
            <a:pPr lvl="6"/>
            <a:endParaRPr lang="fr-FR" sz="1200" dirty="0" smtClean="0"/>
          </a:p>
          <a:p>
            <a:r>
              <a:rPr lang="fr-FR" sz="2400" dirty="0"/>
              <a:t>Risque de sélection de résistance </a:t>
            </a:r>
            <a:r>
              <a:rPr lang="fr-FR" sz="2400" dirty="0" smtClean="0"/>
              <a:t>?</a:t>
            </a:r>
          </a:p>
          <a:p>
            <a:pPr lvl="8"/>
            <a:endParaRPr lang="fr-FR" sz="1200" dirty="0" smtClean="0"/>
          </a:p>
          <a:p>
            <a:r>
              <a:rPr lang="fr-FR" sz="2400" dirty="0" smtClean="0"/>
              <a:t>Biodisponibilité ?</a:t>
            </a:r>
            <a:endParaRPr lang="fr-FR" sz="1200" dirty="0" smtClean="0"/>
          </a:p>
          <a:p>
            <a:pPr lvl="8"/>
            <a:endParaRPr lang="fr-FR" sz="1200" dirty="0" smtClean="0"/>
          </a:p>
          <a:p>
            <a:r>
              <a:rPr lang="fr-FR" sz="2400" dirty="0" smtClean="0"/>
              <a:t>Tolérance / Interactions ?</a:t>
            </a:r>
          </a:p>
          <a:p>
            <a:pPr lvl="8"/>
            <a:endParaRPr lang="fr-FR" sz="1200" dirty="0" smtClean="0"/>
          </a:p>
          <a:p>
            <a:r>
              <a:rPr lang="fr-FR" sz="2400" dirty="0" smtClean="0"/>
              <a:t>Prix ?</a:t>
            </a:r>
          </a:p>
          <a:p>
            <a:endParaRPr lang="fr-FR" dirty="0" smtClean="0"/>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Diffusion tissulaire</a:t>
            </a:r>
            <a:endParaRPr lang="fr-FR" dirty="0"/>
          </a:p>
        </p:txBody>
      </p:sp>
      <p:sp>
        <p:nvSpPr>
          <p:cNvPr id="5" name="Espace réservé du texte 4"/>
          <p:cNvSpPr>
            <a:spLocks noGrp="1"/>
          </p:cNvSpPr>
          <p:nvPr>
            <p:ph type="body" idx="1"/>
          </p:nvPr>
        </p:nvSpPr>
        <p:spPr/>
        <p:txBody>
          <a:bodyPr/>
          <a:lstStyle/>
          <a:p>
            <a:r>
              <a:rPr lang="fr-FR" dirty="0" smtClean="0"/>
              <a:t>Principes généraux: les antibiotiques</a:t>
            </a:r>
            <a:endParaRPr lang="fr-FR" dirty="0"/>
          </a:p>
        </p:txBody>
      </p:sp>
    </p:spTree>
    <p:extLst>
      <p:ext uri="{BB962C8B-B14F-4D97-AF65-F5344CB8AC3E}">
        <p14:creationId xmlns="" xmlns:p14="http://schemas.microsoft.com/office/powerpoint/2010/main" val="1983120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Diffusion</a:t>
            </a:r>
            <a:endParaRPr lang="fr-FR" dirty="0"/>
          </a:p>
        </p:txBody>
      </p:sp>
      <p:sp>
        <p:nvSpPr>
          <p:cNvPr id="3" name="Espace réservé du contenu 2"/>
          <p:cNvSpPr>
            <a:spLocks noGrp="1"/>
          </p:cNvSpPr>
          <p:nvPr>
            <p:ph idx="1"/>
          </p:nvPr>
        </p:nvSpPr>
        <p:spPr/>
        <p:txBody>
          <a:bodyPr>
            <a:normAutofit/>
          </a:bodyPr>
          <a:lstStyle/>
          <a:p>
            <a:r>
              <a:rPr lang="fr-FR" sz="2400" b="1" dirty="0" smtClean="0"/>
              <a:t>Variable selon le tissu </a:t>
            </a:r>
            <a:r>
              <a:rPr lang="fr-FR" sz="2400" dirty="0" smtClean="0"/>
              <a:t>étudié</a:t>
            </a:r>
          </a:p>
          <a:p>
            <a:pPr lvl="2"/>
            <a:r>
              <a:rPr lang="fr-FR" sz="2000" dirty="0" smtClean="0"/>
              <a:t>Membrane synoviale</a:t>
            </a:r>
          </a:p>
          <a:p>
            <a:pPr lvl="2"/>
            <a:r>
              <a:rPr lang="fr-FR" sz="2000" dirty="0" smtClean="0"/>
              <a:t>Os spongieux</a:t>
            </a:r>
          </a:p>
          <a:p>
            <a:pPr lvl="2"/>
            <a:r>
              <a:rPr lang="fr-FR" sz="2000" dirty="0" smtClean="0"/>
              <a:t>Os corticale </a:t>
            </a:r>
          </a:p>
          <a:p>
            <a:pPr marL="914400" lvl="2" indent="0">
              <a:buNone/>
            </a:pPr>
            <a:endParaRPr lang="fr-FR" sz="2000" dirty="0" smtClean="0"/>
          </a:p>
          <a:p>
            <a:r>
              <a:rPr lang="fr-FR" sz="2400" dirty="0" smtClean="0"/>
              <a:t>Permet d’estimer l’activité in situ, mais d’ </a:t>
            </a:r>
            <a:r>
              <a:rPr lang="fr-FR" sz="2400" b="1" dirty="0" smtClean="0"/>
              <a:t>autres paramètres </a:t>
            </a:r>
            <a:r>
              <a:rPr lang="fr-FR" sz="2400" dirty="0" smtClean="0"/>
              <a:t>peuvent entrer en jeu (Ca++, « ambiance anaérobie »..)</a:t>
            </a:r>
          </a:p>
          <a:p>
            <a:endParaRPr lang="fr-FR" sz="2400" dirty="0" smtClean="0"/>
          </a:p>
          <a:p>
            <a:r>
              <a:rPr lang="fr-FR" sz="2400" dirty="0" smtClean="0"/>
              <a:t>Parfois très différente pour des molécules d’activité intrinsèque proche: risque de </a:t>
            </a:r>
            <a:r>
              <a:rPr lang="fr-FR" sz="2400" b="1" dirty="0" smtClean="0"/>
              <a:t>monothérapie in situ</a:t>
            </a:r>
          </a:p>
          <a:p>
            <a:pPr marL="0" indent="0">
              <a:buNone/>
            </a:pPr>
            <a:endParaRPr lang="fr-FR" dirty="0"/>
          </a:p>
        </p:txBody>
      </p:sp>
      <p:cxnSp>
        <p:nvCxnSpPr>
          <p:cNvPr id="5" name="Connecteur droit avec flèche 4"/>
          <p:cNvCxnSpPr/>
          <p:nvPr/>
        </p:nvCxnSpPr>
        <p:spPr>
          <a:xfrm>
            <a:off x="4644008" y="227687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860032" y="2204864"/>
            <a:ext cx="360040" cy="369332"/>
          </a:xfrm>
          <a:prstGeom prst="rect">
            <a:avLst/>
          </a:prstGeom>
          <a:noFill/>
        </p:spPr>
        <p:txBody>
          <a:bodyPr wrap="square" rtlCol="0">
            <a:spAutoFit/>
          </a:bodyPr>
          <a:lstStyle/>
          <a:p>
            <a:r>
              <a:rPr lang="fr-FR" dirty="0"/>
              <a:t>+</a:t>
            </a:r>
          </a:p>
        </p:txBody>
      </p:sp>
      <p:sp>
        <p:nvSpPr>
          <p:cNvPr id="9" name="ZoneTexte 8"/>
          <p:cNvSpPr txBox="1"/>
          <p:nvPr/>
        </p:nvSpPr>
        <p:spPr>
          <a:xfrm>
            <a:off x="4860032" y="2852936"/>
            <a:ext cx="360040" cy="369332"/>
          </a:xfrm>
          <a:prstGeom prst="rect">
            <a:avLst/>
          </a:prstGeom>
          <a:noFill/>
        </p:spPr>
        <p:txBody>
          <a:bodyPr wrap="square" rtlCol="0">
            <a:spAutoFit/>
          </a:bodyPr>
          <a:lstStyle/>
          <a:p>
            <a:r>
              <a:rPr lang="fr-FR" dirty="0" smtClean="0"/>
              <a:t>-</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Coéfficient</a:t>
            </a:r>
            <a:r>
              <a:rPr lang="fr-FR" dirty="0" smtClean="0"/>
              <a:t> de diffusion tissulaire </a:t>
            </a:r>
            <a:endParaRPr lang="fr-FR" dirty="0"/>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190224"/>
            <a:ext cx="8229600" cy="33459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6525344"/>
            <a:ext cx="2400300" cy="15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2120" y="6517166"/>
            <a:ext cx="879351" cy="1605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9778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Coéfficient</a:t>
            </a:r>
            <a:r>
              <a:rPr lang="fr-FR" dirty="0" smtClean="0"/>
              <a:t> de diffusion tissulaire </a:t>
            </a:r>
            <a:endParaRPr lang="fr-FR" dirty="0"/>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190224"/>
            <a:ext cx="8229600" cy="33459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6525344"/>
            <a:ext cx="2400300" cy="15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1916832"/>
            <a:ext cx="1447800" cy="3971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16015" y="1916832"/>
            <a:ext cx="1190625"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652120" y="6517166"/>
            <a:ext cx="879351" cy="1605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97786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normAutofit fontScale="92500" lnSpcReduction="10000"/>
          </a:bodyPr>
          <a:lstStyle/>
          <a:p>
            <a:r>
              <a:rPr lang="fr-FR" sz="2800" dirty="0" smtClean="0"/>
              <a:t>Définitions/physiopathologie</a:t>
            </a:r>
          </a:p>
          <a:p>
            <a:pPr lvl="1"/>
            <a:r>
              <a:rPr lang="fr-FR" sz="2000" dirty="0" err="1" smtClean="0"/>
              <a:t>Arthtite</a:t>
            </a:r>
            <a:endParaRPr lang="fr-FR" sz="2000" dirty="0" smtClean="0"/>
          </a:p>
          <a:p>
            <a:pPr lvl="1"/>
            <a:r>
              <a:rPr lang="fr-FR" sz="2000" dirty="0" err="1" smtClean="0"/>
              <a:t>Osteomyelite</a:t>
            </a:r>
            <a:r>
              <a:rPr lang="fr-FR" sz="2000" dirty="0" smtClean="0"/>
              <a:t> / </a:t>
            </a:r>
            <a:r>
              <a:rPr lang="fr-FR" sz="2000" dirty="0" err="1" smtClean="0"/>
              <a:t>Spondylodiscite</a:t>
            </a:r>
            <a:endParaRPr lang="fr-FR" sz="2000" dirty="0" smtClean="0"/>
          </a:p>
          <a:p>
            <a:pPr lvl="1"/>
            <a:r>
              <a:rPr lang="fr-FR" sz="2000" dirty="0" err="1" smtClean="0"/>
              <a:t>Osteite</a:t>
            </a:r>
            <a:r>
              <a:rPr lang="fr-FR" sz="2000" dirty="0" smtClean="0"/>
              <a:t> / pied diabétique</a:t>
            </a:r>
          </a:p>
          <a:p>
            <a:r>
              <a:rPr lang="fr-FR" sz="2800" dirty="0" smtClean="0"/>
              <a:t>Le traitement des infections ostéo-articulaires: principes généraux </a:t>
            </a:r>
          </a:p>
          <a:p>
            <a:r>
              <a:rPr lang="fr-FR" sz="2800" dirty="0" smtClean="0"/>
              <a:t>L’antibiothérapie des infections ostéo-articulaires: en pratique..</a:t>
            </a:r>
          </a:p>
          <a:p>
            <a:r>
              <a:rPr lang="fr-FR" sz="2800" dirty="0" smtClean="0"/>
              <a:t>Les arthrites septiques</a:t>
            </a:r>
          </a:p>
          <a:p>
            <a:r>
              <a:rPr lang="fr-FR" sz="2800" dirty="0" smtClean="0"/>
              <a:t>Les </a:t>
            </a:r>
            <a:r>
              <a:rPr lang="fr-FR" sz="2800" dirty="0" err="1" smtClean="0"/>
              <a:t>spondylodiscites</a:t>
            </a:r>
            <a:endParaRPr lang="fr-FR" sz="2800" dirty="0" smtClean="0"/>
          </a:p>
          <a:p>
            <a:r>
              <a:rPr lang="fr-FR" sz="2800" dirty="0" smtClean="0"/>
              <a:t>Les ostéomyélites de l’enfant</a:t>
            </a:r>
          </a:p>
          <a:p>
            <a:endParaRPr lang="fr-FR"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Diffusion dans le « tissu osseux »</a:t>
            </a:r>
            <a:endParaRPr lang="fr-FR" dirty="0"/>
          </a:p>
        </p:txBody>
      </p:sp>
      <p:sp>
        <p:nvSpPr>
          <p:cNvPr id="3" name="Espace réservé du contenu 2"/>
          <p:cNvSpPr>
            <a:spLocks noGrp="1"/>
          </p:cNvSpPr>
          <p:nvPr>
            <p:ph idx="1"/>
          </p:nvPr>
        </p:nvSpPr>
        <p:spPr/>
        <p:txBody>
          <a:bodyPr>
            <a:normAutofit fontScale="92500" lnSpcReduction="20000"/>
          </a:bodyPr>
          <a:lstStyle/>
          <a:p>
            <a:r>
              <a:rPr lang="fr-FR" sz="2800" dirty="0" smtClean="0"/>
              <a:t>Antibiotiques à « très bonne diffusion » </a:t>
            </a:r>
          </a:p>
          <a:p>
            <a:pPr lvl="1"/>
            <a:r>
              <a:rPr lang="fr-FR" sz="1800" dirty="0" smtClean="0"/>
              <a:t>Rifampicine</a:t>
            </a:r>
          </a:p>
          <a:p>
            <a:pPr lvl="1"/>
            <a:r>
              <a:rPr lang="fr-FR" sz="1800" dirty="0" err="1" smtClean="0"/>
              <a:t>Fluoroquinolones</a:t>
            </a:r>
            <a:endParaRPr lang="fr-FR" sz="1800" dirty="0" smtClean="0"/>
          </a:p>
          <a:p>
            <a:pPr lvl="1"/>
            <a:r>
              <a:rPr lang="fr-FR" sz="1800" dirty="0" err="1" smtClean="0"/>
              <a:t>Fosfomycine</a:t>
            </a:r>
            <a:endParaRPr lang="fr-FR" sz="1800" dirty="0" smtClean="0"/>
          </a:p>
          <a:p>
            <a:pPr lvl="1"/>
            <a:r>
              <a:rPr lang="fr-FR" sz="1800" dirty="0" smtClean="0"/>
              <a:t>Acide </a:t>
            </a:r>
            <a:r>
              <a:rPr lang="fr-FR" sz="1800" dirty="0" err="1" smtClean="0"/>
              <a:t>fusidique</a:t>
            </a:r>
            <a:endParaRPr lang="fr-FR" sz="1800" dirty="0" smtClean="0"/>
          </a:p>
          <a:p>
            <a:pPr lvl="1"/>
            <a:r>
              <a:rPr lang="fr-FR" sz="1800" dirty="0" smtClean="0"/>
              <a:t>Clindamycine</a:t>
            </a:r>
          </a:p>
          <a:p>
            <a:pPr lvl="1"/>
            <a:r>
              <a:rPr lang="fr-FR" sz="1800" dirty="0" err="1" smtClean="0"/>
              <a:t>Linézolide</a:t>
            </a:r>
            <a:endParaRPr lang="fr-FR" sz="1800" dirty="0" smtClean="0"/>
          </a:p>
          <a:p>
            <a:pPr lvl="1"/>
            <a:r>
              <a:rPr lang="fr-FR" sz="1800" dirty="0" err="1" smtClean="0"/>
              <a:t>Métronidazole</a:t>
            </a:r>
            <a:endParaRPr lang="fr-FR" sz="1800" dirty="0" smtClean="0"/>
          </a:p>
          <a:p>
            <a:r>
              <a:rPr lang="fr-FR" sz="2800" dirty="0" smtClean="0"/>
              <a:t>Antibiotiques à « bonne diffusion » </a:t>
            </a:r>
          </a:p>
          <a:p>
            <a:pPr lvl="1"/>
            <a:r>
              <a:rPr lang="el-GR" sz="1800" dirty="0" smtClean="0"/>
              <a:t>Β</a:t>
            </a:r>
            <a:r>
              <a:rPr lang="fr-FR" sz="1800" dirty="0" smtClean="0"/>
              <a:t>-</a:t>
            </a:r>
            <a:r>
              <a:rPr lang="fr-FR" sz="1800" dirty="0" err="1" smtClean="0"/>
              <a:t>lactamines</a:t>
            </a:r>
            <a:endParaRPr lang="fr-FR" sz="1800" dirty="0" smtClean="0"/>
          </a:p>
          <a:p>
            <a:pPr lvl="1"/>
            <a:r>
              <a:rPr lang="fr-FR" sz="1800" dirty="0" err="1" smtClean="0"/>
              <a:t>Glycopeptides</a:t>
            </a:r>
            <a:endParaRPr lang="fr-FR" sz="1800" dirty="0" smtClean="0"/>
          </a:p>
          <a:p>
            <a:pPr lvl="1"/>
            <a:r>
              <a:rPr lang="fr-FR" sz="1800" dirty="0" smtClean="0"/>
              <a:t>Daptomycine</a:t>
            </a:r>
          </a:p>
          <a:p>
            <a:pPr lvl="1"/>
            <a:r>
              <a:rPr lang="fr-FR" sz="1800" dirty="0"/>
              <a:t>S</a:t>
            </a:r>
            <a:r>
              <a:rPr lang="fr-FR" sz="1800" dirty="0" smtClean="0"/>
              <a:t>ulfamides</a:t>
            </a:r>
          </a:p>
          <a:p>
            <a:r>
              <a:rPr lang="fr-FR" sz="2800" dirty="0" smtClean="0"/>
              <a:t>Antibiotiques à « mauvaise diffusion »</a:t>
            </a:r>
          </a:p>
          <a:p>
            <a:pPr lvl="1"/>
            <a:r>
              <a:rPr lang="fr-FR" sz="1800" dirty="0"/>
              <a:t>A</a:t>
            </a:r>
            <a:r>
              <a:rPr lang="fr-FR" sz="1800" dirty="0" smtClean="0"/>
              <a:t>minosides</a:t>
            </a:r>
          </a:p>
          <a:p>
            <a:pPr lvl="1"/>
            <a:endParaRPr lang="fr-FR" sz="2400" dirty="0" smtClean="0"/>
          </a:p>
          <a:p>
            <a:pPr lvl="1"/>
            <a:endParaRPr lang="fr-FR" dirty="0"/>
          </a:p>
        </p:txBody>
      </p:sp>
      <p:sp>
        <p:nvSpPr>
          <p:cNvPr id="4" name="ZoneTexte 3"/>
          <p:cNvSpPr txBox="1"/>
          <p:nvPr/>
        </p:nvSpPr>
        <p:spPr>
          <a:xfrm>
            <a:off x="6156176" y="2420888"/>
            <a:ext cx="936104" cy="400110"/>
          </a:xfrm>
          <a:prstGeom prst="rect">
            <a:avLst/>
          </a:prstGeom>
          <a:noFill/>
          <a:ln>
            <a:solidFill>
              <a:schemeClr val="accent1"/>
            </a:solidFill>
          </a:ln>
        </p:spPr>
        <p:txBody>
          <a:bodyPr wrap="square" rtlCol="0">
            <a:spAutoFit/>
          </a:bodyPr>
          <a:lstStyle/>
          <a:p>
            <a:r>
              <a:rPr lang="fr-FR" sz="2000" b="1" dirty="0" smtClean="0"/>
              <a:t>&gt; 30%</a:t>
            </a:r>
            <a:endParaRPr lang="fr-FR" sz="2000" b="1" dirty="0"/>
          </a:p>
        </p:txBody>
      </p:sp>
      <p:sp>
        <p:nvSpPr>
          <p:cNvPr id="6" name="ZoneTexte 5"/>
          <p:cNvSpPr txBox="1"/>
          <p:nvPr/>
        </p:nvSpPr>
        <p:spPr>
          <a:xfrm>
            <a:off x="6156176" y="4365104"/>
            <a:ext cx="1080120" cy="400110"/>
          </a:xfrm>
          <a:prstGeom prst="rect">
            <a:avLst/>
          </a:prstGeom>
          <a:noFill/>
          <a:ln>
            <a:solidFill>
              <a:schemeClr val="accent1"/>
            </a:solidFill>
          </a:ln>
        </p:spPr>
        <p:txBody>
          <a:bodyPr wrap="square" rtlCol="0">
            <a:spAutoFit/>
          </a:bodyPr>
          <a:lstStyle/>
          <a:p>
            <a:r>
              <a:rPr lang="fr-FR" sz="2000" b="1" dirty="0" smtClean="0"/>
              <a:t>10-30%</a:t>
            </a:r>
            <a:endParaRPr lang="fr-FR"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pPr eaLnBrk="1" hangingPunct="1"/>
            <a:r>
              <a:rPr lang="fr-FR" smtClean="0"/>
              <a:t>Diffusion et « bactéricidie in situ »</a:t>
            </a:r>
          </a:p>
        </p:txBody>
      </p:sp>
      <p:sp>
        <p:nvSpPr>
          <p:cNvPr id="39938" name="Espace réservé du contenu 2"/>
          <p:cNvSpPr>
            <a:spLocks noGrp="1"/>
          </p:cNvSpPr>
          <p:nvPr>
            <p:ph idx="1"/>
          </p:nvPr>
        </p:nvSpPr>
        <p:spPr>
          <a:xfrm>
            <a:off x="395288" y="1989138"/>
            <a:ext cx="8229600" cy="4525962"/>
          </a:xfrm>
        </p:spPr>
        <p:txBody>
          <a:bodyPr/>
          <a:lstStyle/>
          <a:p>
            <a:pPr eaLnBrk="1" hangingPunct="1"/>
            <a:r>
              <a:rPr lang="fr-FR" dirty="0" smtClean="0"/>
              <a:t>Qi = quotient inhibiteur = [C] / CMI</a:t>
            </a:r>
          </a:p>
          <a:p>
            <a:pPr eaLnBrk="1" hangingPunct="1"/>
            <a:r>
              <a:rPr lang="fr-FR" dirty="0" smtClean="0"/>
              <a:t>Qi T = Qi </a:t>
            </a:r>
            <a:r>
              <a:rPr lang="fr-FR" dirty="0"/>
              <a:t>*</a:t>
            </a:r>
            <a:r>
              <a:rPr lang="fr-FR" dirty="0" smtClean="0"/>
              <a:t> coefficient diffusion tissulaire </a:t>
            </a:r>
            <a:br>
              <a:rPr lang="fr-FR" dirty="0" smtClean="0"/>
            </a:br>
            <a:r>
              <a:rPr lang="fr-FR" dirty="0" smtClean="0"/>
              <a:t>(ratio os/ sang)</a:t>
            </a:r>
          </a:p>
          <a:p>
            <a:pPr eaLnBrk="1" hangingPunct="1"/>
            <a:endParaRPr lang="fr-FR" dirty="0" smtClean="0"/>
          </a:p>
          <a:p>
            <a:pPr eaLnBrk="1" hangingPunct="1"/>
            <a:r>
              <a:rPr lang="fr-FR" dirty="0" smtClean="0"/>
              <a:t>Ex: SAMS</a:t>
            </a:r>
          </a:p>
          <a:p>
            <a:pPr eaLnBrk="1" hangingPunct="1"/>
            <a:endParaRPr lang="fr-FR" dirty="0" smtClean="0"/>
          </a:p>
          <a:p>
            <a:pPr eaLnBrk="1" hangingPunct="1"/>
            <a:r>
              <a:rPr lang="fr-FR" dirty="0" smtClean="0"/>
              <a:t>Objectif: </a:t>
            </a:r>
            <a:r>
              <a:rPr lang="fr-FR" dirty="0" err="1" smtClean="0"/>
              <a:t>QiT</a:t>
            </a:r>
            <a:r>
              <a:rPr lang="fr-FR" dirty="0" smtClean="0"/>
              <a:t> &gt; 5 ?</a:t>
            </a:r>
          </a:p>
          <a:p>
            <a:pPr eaLnBrk="1" hangingPunct="1"/>
            <a:endParaRPr lang="fr-FR" dirty="0" smtClean="0"/>
          </a:p>
        </p:txBody>
      </p:sp>
      <p:graphicFrame>
        <p:nvGraphicFramePr>
          <p:cNvPr id="39966" name="Group 30"/>
          <p:cNvGraphicFramePr>
            <a:graphicFrameLocks noGrp="1"/>
          </p:cNvGraphicFramePr>
          <p:nvPr/>
        </p:nvGraphicFramePr>
        <p:xfrm>
          <a:off x="2700338" y="3786188"/>
          <a:ext cx="5872162" cy="1114425"/>
        </p:xfrm>
        <a:graphic>
          <a:graphicData uri="http://schemas.openxmlformats.org/drawingml/2006/table">
            <a:tbl>
              <a:tblPr/>
              <a:tblGrid>
                <a:gridCol w="1514475"/>
                <a:gridCol w="1189037"/>
                <a:gridCol w="1308100"/>
                <a:gridCol w="981075"/>
                <a:gridCol w="8794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rPr>
                        <a:t>CMI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rPr>
                        <a:t>[C] sang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rPr>
                        <a:t>CDT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rPr>
                        <a:t>QiT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Cloxacilline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0,2 µg/ml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35 mg/l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Calibri"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Vancomycine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1µg/ml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25 mg/l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rPr>
                        <a:t>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Calibri" pitchFamily="34" charset="0"/>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Activité sur les bactéries du biofilm / </a:t>
            </a:r>
            <a:r>
              <a:rPr lang="fr-FR" dirty="0" err="1" smtClean="0"/>
              <a:t>intra-cellulaires</a:t>
            </a:r>
            <a:endParaRPr lang="fr-FR" dirty="0"/>
          </a:p>
        </p:txBody>
      </p:sp>
      <p:sp>
        <p:nvSpPr>
          <p:cNvPr id="5" name="Espace réservé du texte 4"/>
          <p:cNvSpPr>
            <a:spLocks noGrp="1"/>
          </p:cNvSpPr>
          <p:nvPr>
            <p:ph type="body" idx="1"/>
          </p:nvPr>
        </p:nvSpPr>
        <p:spPr/>
        <p:txBody>
          <a:bodyPr/>
          <a:lstStyle/>
          <a:p>
            <a:r>
              <a:rPr lang="fr-FR" dirty="0"/>
              <a:t>Principes </a:t>
            </a:r>
            <a:r>
              <a:rPr lang="fr-FR" dirty="0" smtClean="0"/>
              <a:t>généraux: les antibiotiques</a:t>
            </a:r>
            <a:endParaRPr lang="fr-FR" dirty="0"/>
          </a:p>
        </p:txBody>
      </p:sp>
    </p:spTree>
    <p:extLst>
      <p:ext uri="{BB962C8B-B14F-4D97-AF65-F5344CB8AC3E}">
        <p14:creationId xmlns="" xmlns:p14="http://schemas.microsoft.com/office/powerpoint/2010/main" val="1844033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000" dirty="0" smtClean="0"/>
              <a:t>Baisse d’activité des ATB dans le </a:t>
            </a:r>
            <a:r>
              <a:rPr lang="fr-FR" sz="2000" dirty="0" err="1" smtClean="0"/>
              <a:t>biofilm</a:t>
            </a:r>
            <a:r>
              <a:rPr lang="fr-FR" sz="2000" dirty="0" smtClean="0"/>
              <a:t> plutôt liée à une diminution de l’effet de l’ ATB sur la bactérie plutôt qu’ à des difficulté de diffusion au sein du </a:t>
            </a:r>
            <a:r>
              <a:rPr lang="fr-FR" sz="2000" dirty="0" err="1" smtClean="0"/>
              <a:t>biofilm</a:t>
            </a:r>
            <a:endParaRPr lang="fr-FR" sz="2000" dirty="0" smtClean="0"/>
          </a:p>
          <a:p>
            <a:pPr marL="342900" lvl="1" indent="-342900">
              <a:buFont typeface="Arial" pitchFamily="34" charset="0"/>
              <a:buChar char="•"/>
            </a:pPr>
            <a:r>
              <a:rPr lang="fr-FR" sz="2000" dirty="0" smtClean="0"/>
              <a:t>Les combinaisons associant la rifampicine ont une bonne activité sur les staphylocoques du </a:t>
            </a:r>
            <a:r>
              <a:rPr lang="fr-FR" sz="2000" dirty="0" err="1" smtClean="0"/>
              <a:t>biofilm</a:t>
            </a:r>
            <a:r>
              <a:rPr lang="fr-FR" sz="2000" dirty="0" smtClean="0"/>
              <a:t> (</a:t>
            </a:r>
            <a:r>
              <a:rPr lang="fr-FR" sz="2000" dirty="0" err="1" smtClean="0"/>
              <a:t>modele</a:t>
            </a:r>
            <a:r>
              <a:rPr lang="fr-FR" sz="2000" dirty="0" smtClean="0"/>
              <a:t> in vitro et aussi </a:t>
            </a:r>
            <a:r>
              <a:rPr lang="fr-FR" sz="2000" dirty="0" err="1" smtClean="0"/>
              <a:t>modele</a:t>
            </a:r>
            <a:r>
              <a:rPr lang="fr-FR" sz="2000" dirty="0" smtClean="0"/>
              <a:t> </a:t>
            </a:r>
            <a:r>
              <a:rPr lang="fr-FR" sz="2000" dirty="0" err="1" smtClean="0"/>
              <a:t>experimentaux</a:t>
            </a:r>
            <a:r>
              <a:rPr lang="fr-FR" sz="2000" dirty="0" smtClean="0"/>
              <a:t>)</a:t>
            </a:r>
          </a:p>
          <a:p>
            <a:endParaRPr lang="fr-FR" dirty="0"/>
          </a:p>
        </p:txBody>
      </p:sp>
      <p:sp>
        <p:nvSpPr>
          <p:cNvPr id="4" name="Titre 1"/>
          <p:cNvSpPr>
            <a:spLocks noGrp="1"/>
          </p:cNvSpPr>
          <p:nvPr>
            <p:ph type="title"/>
          </p:nvPr>
        </p:nvSpPr>
        <p:spPr/>
        <p:txBody>
          <a:bodyPr>
            <a:normAutofit/>
          </a:bodyPr>
          <a:lstStyle/>
          <a:p>
            <a:r>
              <a:rPr lang="fr-FR" dirty="0" smtClean="0"/>
              <a:t>Activité sur les bactéries du biofilm </a:t>
            </a:r>
            <a:endParaRPr lang="fr-FR" dirty="0"/>
          </a:p>
        </p:txBody>
      </p:sp>
      <p:pic>
        <p:nvPicPr>
          <p:cNvPr id="5" name="Picture 8"/>
          <p:cNvPicPr>
            <a:picLocks noChangeAspect="1" noChangeArrowheads="1"/>
          </p:cNvPicPr>
          <p:nvPr/>
        </p:nvPicPr>
        <p:blipFill>
          <a:blip r:embed="rId2" cstate="print"/>
          <a:srcRect/>
          <a:stretch>
            <a:fillRect/>
          </a:stretch>
        </p:blipFill>
        <p:spPr bwMode="auto">
          <a:xfrm>
            <a:off x="3347864" y="3573016"/>
            <a:ext cx="3671888" cy="242728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084168" y="6355374"/>
            <a:ext cx="3059832" cy="36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Activité sur les Staphylocoques </a:t>
            </a:r>
            <a:br>
              <a:rPr lang="fr-FR" dirty="0" smtClean="0"/>
            </a:br>
            <a:r>
              <a:rPr lang="fr-FR" dirty="0" err="1" smtClean="0"/>
              <a:t>intra-cellulaires</a:t>
            </a:r>
            <a:r>
              <a:rPr lang="fr-FR" dirty="0" smtClean="0"/>
              <a:t> </a:t>
            </a:r>
            <a:endParaRPr lang="fr-FR" dirty="0"/>
          </a:p>
        </p:txBody>
      </p:sp>
      <p:sp>
        <p:nvSpPr>
          <p:cNvPr id="3" name="Espace réservé du contenu 2"/>
          <p:cNvSpPr>
            <a:spLocks noGrp="1"/>
          </p:cNvSpPr>
          <p:nvPr>
            <p:ph idx="1"/>
          </p:nvPr>
        </p:nvSpPr>
        <p:spPr/>
        <p:txBody>
          <a:bodyPr>
            <a:noAutofit/>
          </a:bodyPr>
          <a:lstStyle/>
          <a:p>
            <a:pPr marL="0" indent="0">
              <a:buNone/>
            </a:pPr>
            <a:endParaRPr lang="fr-FR" sz="2000" dirty="0" smtClean="0"/>
          </a:p>
          <a:p>
            <a:r>
              <a:rPr lang="fr-FR" sz="2000" dirty="0" smtClean="0"/>
              <a:t>Dans un </a:t>
            </a:r>
            <a:r>
              <a:rPr lang="fr-FR" sz="2000" b="1" dirty="0" smtClean="0"/>
              <a:t>modèle </a:t>
            </a:r>
            <a:r>
              <a:rPr lang="fr-FR" sz="2000" b="1" i="1" dirty="0" smtClean="0"/>
              <a:t>ex vivo </a:t>
            </a:r>
            <a:r>
              <a:rPr lang="fr-FR" sz="2000" dirty="0" smtClean="0"/>
              <a:t>d’infection d’</a:t>
            </a:r>
            <a:r>
              <a:rPr lang="fr-FR" sz="2000" dirty="0" err="1" smtClean="0"/>
              <a:t>ostéoblast</a:t>
            </a:r>
            <a:r>
              <a:rPr lang="fr-FR" sz="2000" dirty="0" smtClean="0"/>
              <a:t>, et à concentration « osseuse »:</a:t>
            </a:r>
          </a:p>
          <a:p>
            <a:pPr lvl="1"/>
            <a:r>
              <a:rPr lang="fr-FR" sz="1600" dirty="0" smtClean="0"/>
              <a:t>L’</a:t>
            </a:r>
            <a:r>
              <a:rPr lang="fr-FR" sz="1600" dirty="0" err="1" smtClean="0"/>
              <a:t>ofloxacine</a:t>
            </a:r>
            <a:r>
              <a:rPr lang="fr-FR" sz="1600" dirty="0" smtClean="0"/>
              <a:t>, la rifampicine et la clindamycine ont la plus grande efficacité (diminution inoculum </a:t>
            </a:r>
            <a:r>
              <a:rPr lang="fr-FR" sz="1600" dirty="0" err="1" smtClean="0"/>
              <a:t>intra-cellulaire</a:t>
            </a:r>
            <a:r>
              <a:rPr lang="fr-FR" sz="1600" dirty="0" smtClean="0"/>
              <a:t>)</a:t>
            </a:r>
          </a:p>
          <a:p>
            <a:pPr lvl="1"/>
            <a:endParaRPr lang="fr-FR" sz="1600" dirty="0" smtClean="0"/>
          </a:p>
          <a:p>
            <a:endParaRPr lang="fr-FR" sz="2000" dirty="0" smtClean="0"/>
          </a:p>
          <a:p>
            <a:endParaRPr lang="fr-FR" sz="2000" dirty="0" smtClean="0"/>
          </a:p>
          <a:p>
            <a:endParaRPr lang="fr-FR" sz="2000" dirty="0" smtClean="0"/>
          </a:p>
          <a:p>
            <a:endParaRPr lang="fr-FR" sz="2000" dirty="0" smtClean="0"/>
          </a:p>
          <a:p>
            <a:pPr>
              <a:buNone/>
            </a:pPr>
            <a:endParaRPr lang="fr-FR" sz="2000" dirty="0" smtClean="0"/>
          </a:p>
          <a:p>
            <a:endParaRPr lang="fr-FR" sz="2000" dirty="0" smtClean="0"/>
          </a:p>
          <a:p>
            <a:pPr lvl="1"/>
            <a:endParaRPr lang="fr-FR" sz="1600" dirty="0" smtClean="0"/>
          </a:p>
          <a:p>
            <a:pPr lvl="1"/>
            <a:r>
              <a:rPr lang="fr-FR" sz="1600" dirty="0" smtClean="0"/>
              <a:t>Seule l’ </a:t>
            </a:r>
            <a:r>
              <a:rPr lang="fr-FR" sz="1600" b="1" dirty="0" err="1" smtClean="0"/>
              <a:t>ofloxacine</a:t>
            </a:r>
            <a:r>
              <a:rPr lang="fr-FR" sz="1600" dirty="0" smtClean="0"/>
              <a:t> est capable de limiter l’émergence de SCV</a:t>
            </a:r>
            <a:endParaRPr lang="fr-FR" sz="1600" dirty="0"/>
          </a:p>
        </p:txBody>
      </p:sp>
      <p:graphicFrame>
        <p:nvGraphicFramePr>
          <p:cNvPr id="4" name="Tableau 3"/>
          <p:cNvGraphicFramePr>
            <a:graphicFrameLocks noGrp="1"/>
          </p:cNvGraphicFramePr>
          <p:nvPr>
            <p:extLst>
              <p:ext uri="{D42A27DB-BD31-4B8C-83A1-F6EECF244321}">
                <p14:modId xmlns="" xmlns:p14="http://schemas.microsoft.com/office/powerpoint/2010/main" val="867599665"/>
              </p:ext>
            </p:extLst>
          </p:nvPr>
        </p:nvGraphicFramePr>
        <p:xfrm>
          <a:off x="611560" y="3356992"/>
          <a:ext cx="4816560" cy="2286000"/>
        </p:xfrm>
        <a:graphic>
          <a:graphicData uri="http://schemas.openxmlformats.org/drawingml/2006/table">
            <a:tbl>
              <a:tblPr firstRow="1" bandRow="1">
                <a:tableStyleId>{5C22544A-7EE6-4342-B048-85BDC9FD1C3A}</a:tableStyleId>
              </a:tblPr>
              <a:tblGrid>
                <a:gridCol w="1605520"/>
                <a:gridCol w="1698871"/>
                <a:gridCol w="1512169"/>
              </a:tblGrid>
              <a:tr h="530667">
                <a:tc>
                  <a:txBody>
                    <a:bodyPr/>
                    <a:lstStyle/>
                    <a:p>
                      <a:pPr algn="ctr"/>
                      <a:r>
                        <a:rPr lang="fr-FR" sz="1600" dirty="0" smtClean="0"/>
                        <a:t>bactéricide</a:t>
                      </a:r>
                      <a:endParaRPr lang="fr-FR" sz="1600" dirty="0"/>
                    </a:p>
                  </a:txBody>
                  <a:tcPr/>
                </a:tc>
                <a:tc>
                  <a:txBody>
                    <a:bodyPr/>
                    <a:lstStyle/>
                    <a:p>
                      <a:pPr algn="ctr"/>
                      <a:r>
                        <a:rPr lang="fr-FR" sz="1600" dirty="0" err="1" smtClean="0"/>
                        <a:t>bactériostattique</a:t>
                      </a:r>
                      <a:endParaRPr lang="fr-FR" sz="1600" dirty="0"/>
                    </a:p>
                  </a:txBody>
                  <a:tcPr/>
                </a:tc>
                <a:tc>
                  <a:txBody>
                    <a:bodyPr/>
                    <a:lstStyle/>
                    <a:p>
                      <a:pPr algn="ctr"/>
                      <a:r>
                        <a:rPr lang="fr-FR" sz="1600" dirty="0" smtClean="0"/>
                        <a:t>Peu ou pas d’activité</a:t>
                      </a:r>
                      <a:endParaRPr lang="fr-FR" sz="1600" dirty="0"/>
                    </a:p>
                  </a:txBody>
                  <a:tcPr/>
                </a:tc>
              </a:tr>
              <a:tr h="299609">
                <a:tc>
                  <a:txBody>
                    <a:bodyPr/>
                    <a:lstStyle/>
                    <a:p>
                      <a:pPr algn="ctr"/>
                      <a:r>
                        <a:rPr lang="fr-FR" sz="1400" dirty="0" err="1" smtClean="0"/>
                        <a:t>Ofloxacine</a:t>
                      </a:r>
                      <a:endParaRPr lang="fr-FR" sz="1400" dirty="0"/>
                    </a:p>
                  </a:txBody>
                  <a:tcPr/>
                </a:tc>
                <a:tc>
                  <a:txBody>
                    <a:bodyPr/>
                    <a:lstStyle/>
                    <a:p>
                      <a:pPr algn="ctr"/>
                      <a:r>
                        <a:rPr lang="fr-FR" sz="1400" dirty="0" err="1" smtClean="0"/>
                        <a:t>Teicoplanine</a:t>
                      </a:r>
                      <a:endParaRPr lang="fr-FR" sz="1400" dirty="0"/>
                    </a:p>
                  </a:txBody>
                  <a:tcPr/>
                </a:tc>
                <a:tc>
                  <a:txBody>
                    <a:bodyPr/>
                    <a:lstStyle/>
                    <a:p>
                      <a:pPr algn="ctr"/>
                      <a:r>
                        <a:rPr lang="fr-FR" sz="1400" dirty="0" smtClean="0"/>
                        <a:t>Vancomycine</a:t>
                      </a:r>
                      <a:endParaRPr lang="fr-FR" sz="1400" dirty="0"/>
                    </a:p>
                  </a:txBody>
                  <a:tcPr/>
                </a:tc>
              </a:tr>
              <a:tr h="299609">
                <a:tc>
                  <a:txBody>
                    <a:bodyPr/>
                    <a:lstStyle/>
                    <a:p>
                      <a:pPr algn="ctr"/>
                      <a:r>
                        <a:rPr lang="fr-FR" sz="1400" dirty="0" smtClean="0"/>
                        <a:t>Rifampicine</a:t>
                      </a:r>
                      <a:endParaRPr lang="fr-FR" sz="1400" dirty="0"/>
                    </a:p>
                  </a:txBody>
                  <a:tcPr/>
                </a:tc>
                <a:tc>
                  <a:txBody>
                    <a:bodyPr/>
                    <a:lstStyle/>
                    <a:p>
                      <a:pPr algn="ctr"/>
                      <a:r>
                        <a:rPr lang="fr-FR" sz="1400" dirty="0" err="1" smtClean="0"/>
                        <a:t>ceftaroline</a:t>
                      </a:r>
                      <a:endParaRPr lang="fr-FR" sz="1400" dirty="0"/>
                    </a:p>
                  </a:txBody>
                  <a:tcPr/>
                </a:tc>
                <a:tc>
                  <a:txBody>
                    <a:bodyPr/>
                    <a:lstStyle/>
                    <a:p>
                      <a:pPr algn="ctr"/>
                      <a:r>
                        <a:rPr lang="fr-FR" sz="1400" dirty="0" smtClean="0"/>
                        <a:t>Daptomycine</a:t>
                      </a:r>
                      <a:endParaRPr lang="fr-FR" sz="1400" dirty="0"/>
                    </a:p>
                  </a:txBody>
                  <a:tcPr/>
                </a:tc>
              </a:tr>
              <a:tr h="335158">
                <a:tc>
                  <a:txBody>
                    <a:bodyPr/>
                    <a:lstStyle/>
                    <a:p>
                      <a:pPr algn="ctr"/>
                      <a:r>
                        <a:rPr lang="fr-FR" sz="1400" dirty="0" smtClean="0"/>
                        <a:t>Clindamycine</a:t>
                      </a:r>
                      <a:endParaRPr lang="fr-FR" sz="1400" dirty="0"/>
                    </a:p>
                  </a:txBody>
                  <a:tcPr/>
                </a:tc>
                <a:tc>
                  <a:txBody>
                    <a:bodyPr/>
                    <a:lstStyle/>
                    <a:p>
                      <a:pPr algn="ctr"/>
                      <a:endParaRPr lang="fr-FR" dirty="0"/>
                    </a:p>
                  </a:txBody>
                  <a:tcPr/>
                </a:tc>
                <a:tc>
                  <a:txBody>
                    <a:bodyPr/>
                    <a:lstStyle/>
                    <a:p>
                      <a:pPr algn="ctr"/>
                      <a:endParaRPr lang="fr-FR" dirty="0"/>
                    </a:p>
                  </a:txBody>
                  <a:tcPr/>
                </a:tc>
              </a:tr>
              <a:tr h="335158">
                <a:tc>
                  <a:txBody>
                    <a:bodyPr/>
                    <a:lstStyle/>
                    <a:p>
                      <a:pPr algn="ctr"/>
                      <a:r>
                        <a:rPr lang="fr-FR" sz="1400" dirty="0" err="1" smtClean="0"/>
                        <a:t>Linézolide</a:t>
                      </a:r>
                      <a:endParaRPr lang="fr-FR" sz="1400" dirty="0"/>
                    </a:p>
                  </a:txBody>
                  <a:tcPr/>
                </a:tc>
                <a:tc>
                  <a:txBody>
                    <a:bodyPr/>
                    <a:lstStyle/>
                    <a:p>
                      <a:pPr algn="ctr"/>
                      <a:endParaRPr lang="fr-FR" dirty="0"/>
                    </a:p>
                  </a:txBody>
                  <a:tcPr/>
                </a:tc>
                <a:tc>
                  <a:txBody>
                    <a:bodyPr/>
                    <a:lstStyle/>
                    <a:p>
                      <a:pPr algn="ctr"/>
                      <a:endParaRPr lang="fr-FR" dirty="0"/>
                    </a:p>
                  </a:txBody>
                  <a:tcPr/>
                </a:tc>
              </a:tr>
              <a:tr h="335158">
                <a:tc>
                  <a:txBody>
                    <a:bodyPr/>
                    <a:lstStyle/>
                    <a:p>
                      <a:pPr algn="ctr"/>
                      <a:r>
                        <a:rPr lang="fr-FR" sz="1400" dirty="0" smtClean="0"/>
                        <a:t>Oxacilline</a:t>
                      </a:r>
                      <a:endParaRPr lang="fr-FR" sz="1400" dirty="0"/>
                    </a:p>
                  </a:txBody>
                  <a:tcPr/>
                </a:tc>
                <a:tc>
                  <a:txBody>
                    <a:bodyPr/>
                    <a:lstStyle/>
                    <a:p>
                      <a:pPr algn="ctr"/>
                      <a:endParaRPr lang="fr-FR" dirty="0"/>
                    </a:p>
                  </a:txBody>
                  <a:tcPr/>
                </a:tc>
                <a:tc>
                  <a:txBody>
                    <a:bodyPr/>
                    <a:lstStyle/>
                    <a:p>
                      <a:pPr algn="ctr"/>
                      <a:endParaRPr lang="fr-FR" dirty="0"/>
                    </a:p>
                  </a:txBody>
                  <a:tcPr/>
                </a:tc>
              </a:tr>
            </a:tbl>
          </a:graphicData>
        </a:graphic>
      </p:graphicFrame>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0232" y="6525344"/>
            <a:ext cx="2400300" cy="15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2160" y="3212976"/>
            <a:ext cx="2807016" cy="21975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2120" y="6517166"/>
            <a:ext cx="879351" cy="1605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87516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Risque de sélection de résistance</a:t>
            </a:r>
            <a:endParaRPr lang="fr-FR" dirty="0"/>
          </a:p>
        </p:txBody>
      </p:sp>
      <p:sp>
        <p:nvSpPr>
          <p:cNvPr id="5" name="Espace réservé du texte 4"/>
          <p:cNvSpPr>
            <a:spLocks noGrp="1"/>
          </p:cNvSpPr>
          <p:nvPr>
            <p:ph type="body" idx="1"/>
          </p:nvPr>
        </p:nvSpPr>
        <p:spPr/>
        <p:txBody>
          <a:bodyPr/>
          <a:lstStyle/>
          <a:p>
            <a:r>
              <a:rPr lang="fr-FR" dirty="0" smtClean="0"/>
              <a:t>Principes généraux: les antibiotiques</a:t>
            </a:r>
          </a:p>
        </p:txBody>
      </p:sp>
    </p:spTree>
    <p:extLst>
      <p:ext uri="{BB962C8B-B14F-4D97-AF65-F5344CB8AC3E}">
        <p14:creationId xmlns="" xmlns:p14="http://schemas.microsoft.com/office/powerpoint/2010/main" val="4152974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Risque de sélection de résistance</a:t>
            </a:r>
            <a:endParaRPr lang="fr-FR" dirty="0"/>
          </a:p>
        </p:txBody>
      </p:sp>
      <p:sp>
        <p:nvSpPr>
          <p:cNvPr id="3" name="Espace réservé du contenu 2"/>
          <p:cNvSpPr>
            <a:spLocks noGrp="1"/>
          </p:cNvSpPr>
          <p:nvPr>
            <p:ph idx="1"/>
          </p:nvPr>
        </p:nvSpPr>
        <p:spPr/>
        <p:txBody>
          <a:bodyPr>
            <a:normAutofit fontScale="70000" lnSpcReduction="20000"/>
          </a:bodyPr>
          <a:lstStyle/>
          <a:p>
            <a:r>
              <a:rPr lang="fr-FR" sz="2800" dirty="0" smtClean="0"/>
              <a:t>Variable selon le </a:t>
            </a:r>
            <a:r>
              <a:rPr lang="fr-FR" sz="2800" b="1" dirty="0" smtClean="0"/>
              <a:t>couple bactérie/antibiotique</a:t>
            </a:r>
          </a:p>
          <a:p>
            <a:pPr lvl="1"/>
            <a:r>
              <a:rPr lang="fr-FR" sz="2000" dirty="0" smtClean="0"/>
              <a:t>Majeur pour Staphylocoque / rifampicine</a:t>
            </a:r>
          </a:p>
          <a:p>
            <a:pPr lvl="1"/>
            <a:r>
              <a:rPr lang="fr-FR" sz="2000" dirty="0" smtClean="0"/>
              <a:t>Important pour Pyocyanique et Staphylocoque / </a:t>
            </a:r>
            <a:r>
              <a:rPr lang="fr-FR" sz="2000" dirty="0" err="1" smtClean="0"/>
              <a:t>Fluroquinolone</a:t>
            </a:r>
            <a:endParaRPr lang="fr-FR" sz="2000" dirty="0" smtClean="0"/>
          </a:p>
          <a:p>
            <a:pPr lvl="1"/>
            <a:r>
              <a:rPr lang="fr-FR" sz="2000" dirty="0" smtClean="0"/>
              <a:t>« inexistant » pour Staphylocoque / Pénicilline M</a:t>
            </a:r>
          </a:p>
          <a:p>
            <a:pPr lvl="8"/>
            <a:endParaRPr lang="fr-FR" sz="1200" dirty="0"/>
          </a:p>
          <a:p>
            <a:r>
              <a:rPr lang="fr-FR" sz="2800" dirty="0" smtClean="0"/>
              <a:t>Dépend de </a:t>
            </a:r>
            <a:r>
              <a:rPr lang="fr-FR" sz="2800" b="1" dirty="0" smtClean="0"/>
              <a:t>l’inoculum</a:t>
            </a:r>
          </a:p>
          <a:p>
            <a:pPr lvl="1"/>
            <a:r>
              <a:rPr lang="fr-FR" sz="2000" dirty="0" smtClean="0"/>
              <a:t>Largement diminué en post-op</a:t>
            </a:r>
          </a:p>
          <a:p>
            <a:pPr lvl="1"/>
            <a:r>
              <a:rPr lang="fr-FR" sz="2000" dirty="0" smtClean="0"/>
              <a:t>Pas de rifampicine tant que les </a:t>
            </a:r>
            <a:r>
              <a:rPr lang="fr-FR" sz="2000" dirty="0" err="1" smtClean="0"/>
              <a:t>hémoc</a:t>
            </a:r>
            <a:r>
              <a:rPr lang="fr-FR" sz="2000" dirty="0" smtClean="0"/>
              <a:t> poussent…</a:t>
            </a:r>
          </a:p>
          <a:p>
            <a:pPr lvl="8"/>
            <a:endParaRPr lang="fr-FR" sz="1600" dirty="0" smtClean="0"/>
          </a:p>
          <a:p>
            <a:r>
              <a:rPr lang="fr-FR" sz="2800" dirty="0" smtClean="0"/>
              <a:t>Favorisé par une </a:t>
            </a:r>
            <a:r>
              <a:rPr lang="fr-FR" sz="2800" b="1" dirty="0" smtClean="0"/>
              <a:t>concentration </a:t>
            </a:r>
            <a:r>
              <a:rPr lang="fr-FR" sz="2800" b="1" dirty="0" err="1" smtClean="0"/>
              <a:t>sub</a:t>
            </a:r>
            <a:r>
              <a:rPr lang="fr-FR" sz="2800" b="1" dirty="0" smtClean="0"/>
              <a:t>-inhibitrice </a:t>
            </a:r>
            <a:r>
              <a:rPr lang="fr-FR" sz="2800" dirty="0" smtClean="0"/>
              <a:t>au site de l’infection (FQ)</a:t>
            </a:r>
          </a:p>
          <a:p>
            <a:pPr lvl="8"/>
            <a:endParaRPr lang="fr-FR" sz="1600" dirty="0" smtClean="0"/>
          </a:p>
          <a:p>
            <a:r>
              <a:rPr lang="fr-FR" sz="2800" dirty="0" smtClean="0"/>
              <a:t>Favorisé parfois par une </a:t>
            </a:r>
            <a:r>
              <a:rPr lang="fr-FR" sz="2800" b="1" dirty="0" smtClean="0"/>
              <a:t>exposition préalable</a:t>
            </a:r>
          </a:p>
          <a:p>
            <a:pPr lvl="1"/>
            <a:r>
              <a:rPr lang="fr-FR" sz="2000" dirty="0" smtClean="0"/>
              <a:t>Risque d’échec de l’</a:t>
            </a:r>
            <a:r>
              <a:rPr lang="fr-FR" sz="2000" dirty="0" err="1" smtClean="0"/>
              <a:t>ofloxacine</a:t>
            </a:r>
            <a:r>
              <a:rPr lang="fr-FR" sz="2000" dirty="0" smtClean="0"/>
              <a:t> sur une entérobactérie « mutante de premier niveau »</a:t>
            </a:r>
          </a:p>
          <a:p>
            <a:endParaRPr lang="fr-FR" sz="2400" dirty="0"/>
          </a:p>
          <a:p>
            <a:r>
              <a:rPr lang="fr-FR" sz="2800" dirty="0" smtClean="0"/>
              <a:t>Favorisée par une « fausse bithérapie » (</a:t>
            </a:r>
            <a:r>
              <a:rPr lang="fr-FR" sz="2800" b="1" dirty="0" smtClean="0"/>
              <a:t>monothérapie in situ</a:t>
            </a:r>
            <a:r>
              <a:rPr lang="fr-FR" sz="2800" dirty="0" smtClean="0"/>
              <a:t>)</a:t>
            </a:r>
          </a:p>
          <a:p>
            <a:pPr lvl="1"/>
            <a:r>
              <a:rPr lang="fr-FR" sz="2000" dirty="0" smtClean="0"/>
              <a:t>Ex: débuter une antibiothérapie par </a:t>
            </a:r>
            <a:r>
              <a:rPr lang="fr-FR" sz="2000" dirty="0" err="1" smtClean="0"/>
              <a:t>vanco</a:t>
            </a:r>
            <a:r>
              <a:rPr lang="fr-FR" sz="2000" dirty="0" smtClean="0"/>
              <a:t> (sans dose de charge..!) et rifampicine en même temps… </a:t>
            </a:r>
            <a:endParaRPr lang="fr-F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principales molécules</a:t>
            </a:r>
            <a:endParaRPr lang="fr-FR" dirty="0"/>
          </a:p>
        </p:txBody>
      </p:sp>
      <p:sp>
        <p:nvSpPr>
          <p:cNvPr id="5" name="Espace réservé du texte 4"/>
          <p:cNvSpPr>
            <a:spLocks noGrp="1"/>
          </p:cNvSpPr>
          <p:nvPr>
            <p:ph type="body" idx="1"/>
          </p:nvPr>
        </p:nvSpPr>
        <p:spPr/>
        <p:txBody>
          <a:bodyPr/>
          <a:lstStyle/>
          <a:p>
            <a:r>
              <a:rPr lang="fr-FR" dirty="0"/>
              <a:t>Principes </a:t>
            </a:r>
            <a:r>
              <a:rPr lang="fr-FR" dirty="0" smtClean="0"/>
              <a:t>généraux: les antibiotiques</a:t>
            </a:r>
            <a:endParaRPr lang="fr-FR" dirty="0"/>
          </a:p>
        </p:txBody>
      </p:sp>
    </p:spTree>
    <p:extLst>
      <p:ext uri="{BB962C8B-B14F-4D97-AF65-F5344CB8AC3E}">
        <p14:creationId xmlns="" xmlns:p14="http://schemas.microsoft.com/office/powerpoint/2010/main" val="281503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molécules utilisées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Les </a:t>
            </a:r>
            <a:r>
              <a:rPr lang="el-GR" dirty="0" smtClean="0"/>
              <a:t>β</a:t>
            </a:r>
            <a:r>
              <a:rPr lang="fr-FR" dirty="0" smtClean="0"/>
              <a:t>-</a:t>
            </a:r>
            <a:r>
              <a:rPr lang="fr-FR" dirty="0" err="1" smtClean="0"/>
              <a:t>lactamines</a:t>
            </a:r>
            <a:endParaRPr lang="fr-FR" dirty="0" smtClean="0"/>
          </a:p>
          <a:p>
            <a:r>
              <a:rPr lang="fr-FR" dirty="0"/>
              <a:t>Les </a:t>
            </a:r>
            <a:r>
              <a:rPr lang="fr-FR" dirty="0" err="1" smtClean="0"/>
              <a:t>glycopeptides</a:t>
            </a:r>
            <a:endParaRPr lang="fr-FR" dirty="0" smtClean="0"/>
          </a:p>
          <a:p>
            <a:r>
              <a:rPr lang="fr-FR" dirty="0" smtClean="0"/>
              <a:t>Daptomycine</a:t>
            </a:r>
            <a:endParaRPr lang="fr-FR" dirty="0"/>
          </a:p>
          <a:p>
            <a:r>
              <a:rPr lang="fr-FR" dirty="0" smtClean="0"/>
              <a:t>Rifampicine</a:t>
            </a:r>
          </a:p>
          <a:p>
            <a:r>
              <a:rPr lang="fr-FR" dirty="0" err="1" smtClean="0"/>
              <a:t>Fluroquinolones</a:t>
            </a:r>
            <a:endParaRPr lang="fr-FR" dirty="0" smtClean="0"/>
          </a:p>
          <a:p>
            <a:r>
              <a:rPr lang="fr-FR" dirty="0" err="1" smtClean="0"/>
              <a:t>Cotrimoxazole</a:t>
            </a:r>
            <a:endParaRPr lang="fr-FR" dirty="0" smtClean="0"/>
          </a:p>
          <a:p>
            <a:r>
              <a:rPr lang="fr-FR" dirty="0" smtClean="0"/>
              <a:t>Clindamycine</a:t>
            </a:r>
          </a:p>
          <a:p>
            <a:r>
              <a:rPr lang="fr-FR" dirty="0" smtClean="0"/>
              <a:t>Acide </a:t>
            </a:r>
            <a:r>
              <a:rPr lang="fr-FR" dirty="0" err="1" smtClean="0"/>
              <a:t>fusidique</a:t>
            </a:r>
            <a:endParaRPr lang="fr-FR" dirty="0" smtClean="0"/>
          </a:p>
          <a:p>
            <a:r>
              <a:rPr lang="fr-FR" dirty="0" err="1" smtClean="0"/>
              <a:t>Linézolide</a:t>
            </a:r>
            <a:endParaRPr lang="fr-FR" dirty="0" smtClean="0"/>
          </a:p>
          <a:p>
            <a:endParaRPr lang="fr-FR" dirty="0"/>
          </a:p>
        </p:txBody>
      </p:sp>
    </p:spTree>
    <p:extLst>
      <p:ext uri="{BB962C8B-B14F-4D97-AF65-F5344CB8AC3E}">
        <p14:creationId xmlns="" xmlns:p14="http://schemas.microsoft.com/office/powerpoint/2010/main" val="4050863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r-FR"/>
              <a:t>Les </a:t>
            </a:r>
            <a:r>
              <a:rPr lang="fr-FR">
                <a:sym typeface="Symbol" charset="0"/>
              </a:rPr>
              <a:t>-lactamines</a:t>
            </a:r>
            <a:endParaRPr lang="fr-FR"/>
          </a:p>
        </p:txBody>
      </p:sp>
      <p:sp>
        <p:nvSpPr>
          <p:cNvPr id="151555" name="Rectangle 3"/>
          <p:cNvSpPr>
            <a:spLocks noGrp="1" noChangeArrowheads="1"/>
          </p:cNvSpPr>
          <p:nvPr>
            <p:ph type="body" idx="1"/>
          </p:nvPr>
        </p:nvSpPr>
        <p:spPr/>
        <p:txBody>
          <a:bodyPr/>
          <a:lstStyle/>
          <a:p>
            <a:r>
              <a:rPr lang="fr-FR" sz="2400" dirty="0"/>
              <a:t>ATB temps-dépendant </a:t>
            </a:r>
          </a:p>
          <a:p>
            <a:endParaRPr lang="fr-FR" sz="2400" dirty="0"/>
          </a:p>
          <a:p>
            <a:endParaRPr lang="fr-FR" sz="2400" dirty="0"/>
          </a:p>
          <a:p>
            <a:pPr marL="0" indent="0">
              <a:buNone/>
            </a:pPr>
            <a:endParaRPr lang="fr-FR" sz="2400" dirty="0"/>
          </a:p>
          <a:p>
            <a:endParaRPr lang="fr-FR" sz="2400" dirty="0"/>
          </a:p>
          <a:p>
            <a:pPr marL="0" indent="0">
              <a:buNone/>
            </a:pPr>
            <a:endParaRPr lang="fr-FR" sz="2400" dirty="0"/>
          </a:p>
        </p:txBody>
      </p:sp>
      <p:graphicFrame>
        <p:nvGraphicFramePr>
          <p:cNvPr id="151631" name="Group 79"/>
          <p:cNvGraphicFramePr>
            <a:graphicFrameLocks noGrp="1"/>
          </p:cNvGraphicFramePr>
          <p:nvPr>
            <p:extLst>
              <p:ext uri="{D42A27DB-BD31-4B8C-83A1-F6EECF244321}">
                <p14:modId xmlns="" xmlns:p14="http://schemas.microsoft.com/office/powerpoint/2010/main" val="4121601227"/>
              </p:ext>
            </p:extLst>
          </p:nvPr>
        </p:nvGraphicFramePr>
        <p:xfrm>
          <a:off x="539552" y="2636912"/>
          <a:ext cx="8352928" cy="2771597"/>
        </p:xfrm>
        <a:graphic>
          <a:graphicData uri="http://schemas.openxmlformats.org/drawingml/2006/table">
            <a:tbl>
              <a:tblPr/>
              <a:tblGrid>
                <a:gridCol w="2322689"/>
                <a:gridCol w="2147711"/>
                <a:gridCol w="1286933"/>
                <a:gridCol w="2595595"/>
              </a:tblGrid>
              <a:tr h="762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800" b="0" i="0" u="none" strike="noStrike" cap="none" normalizeH="0" baseline="0" dirty="0">
                          <a:ln>
                            <a:noFill/>
                          </a:ln>
                          <a:solidFill>
                            <a:schemeClr val="tx1"/>
                          </a:solidFill>
                          <a:effectLst/>
                          <a:latin typeface="Arial" charset="0"/>
                          <a:ea typeface="ＭＳ Ｐゴシック" charset="0"/>
                        </a:rPr>
                        <a:t>Molécule</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800" b="0" i="0" u="none" strike="noStrike" cap="none" normalizeH="0" baseline="0">
                          <a:ln>
                            <a:noFill/>
                          </a:ln>
                          <a:solidFill>
                            <a:schemeClr val="tx1"/>
                          </a:solidFill>
                          <a:effectLst/>
                          <a:latin typeface="Arial" charset="0"/>
                          <a:ea typeface="ＭＳ Ｐゴシック" charset="0"/>
                        </a:rPr>
                        <a:t>Diffusion os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800" b="0" i="0" u="none" strike="noStrike" cap="none" normalizeH="0" baseline="0" dirty="0">
                          <a:ln>
                            <a:noFill/>
                          </a:ln>
                          <a:solidFill>
                            <a:schemeClr val="tx1"/>
                          </a:solidFill>
                          <a:effectLst/>
                          <a:latin typeface="Arial" charset="0"/>
                          <a:ea typeface="ＭＳ Ｐゴシック" charset="0"/>
                        </a:rPr>
                        <a:t>T</a:t>
                      </a:r>
                      <a:r>
                        <a:rPr kumimoji="0" lang="fr-FR" sz="2800" b="0" i="0" u="none" strike="noStrike" cap="none" normalizeH="0" baseline="-25000" dirty="0">
                          <a:ln>
                            <a:noFill/>
                          </a:ln>
                          <a:solidFill>
                            <a:schemeClr val="tx1"/>
                          </a:solidFill>
                          <a:effectLst/>
                          <a:latin typeface="Arial" charset="0"/>
                          <a:ea typeface="ＭＳ Ｐゴシック" charset="0"/>
                        </a:rPr>
                        <a:t>1/2  </a:t>
                      </a:r>
                      <a:r>
                        <a:rPr kumimoji="0" lang="fr-FR" sz="2800" b="0" i="0" u="none" strike="noStrike" cap="none" normalizeH="0" baseline="0" dirty="0">
                          <a:ln>
                            <a:noFill/>
                          </a:ln>
                          <a:solidFill>
                            <a:schemeClr val="tx1"/>
                          </a:solidFill>
                          <a:effectLst/>
                          <a:latin typeface="Arial" charset="0"/>
                          <a:ea typeface="ＭＳ Ｐゴシック" charset="0"/>
                        </a:rPr>
                        <a:t>(h)</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800" b="0" i="0" u="none" strike="noStrike" cap="none" normalizeH="0" baseline="0">
                          <a:ln>
                            <a:noFill/>
                          </a:ln>
                          <a:solidFill>
                            <a:schemeClr val="tx1"/>
                          </a:solidFill>
                          <a:effectLst/>
                          <a:latin typeface="Arial" charset="0"/>
                          <a:ea typeface="ＭＳ Ｐゴシック" charset="0"/>
                        </a:rPr>
                        <a:t>Biodisponibilité</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Oxacilline </a:t>
                      </a:r>
                      <a:r>
                        <a:rPr kumimoji="0" lang="fr-FR" sz="1000" b="0" i="0" u="none" strike="noStrike" cap="none" normalizeH="0" baseline="0">
                          <a:ln>
                            <a:noFill/>
                          </a:ln>
                          <a:solidFill>
                            <a:schemeClr val="tx1"/>
                          </a:solidFill>
                          <a:effectLst/>
                          <a:latin typeface="Arial" charset="0"/>
                          <a:ea typeface="ＭＳ Ｐゴシック" charset="0"/>
                        </a:rPr>
                        <a:t>(Bristopen ®)</a:t>
                      </a:r>
                      <a:endParaRPr kumimoji="0" lang="fr-FR" sz="2000" b="0" i="0" u="none" strike="noStrike" cap="none" normalizeH="0" baseline="0">
                        <a:ln>
                          <a:noFill/>
                        </a:ln>
                        <a:solidFill>
                          <a:schemeClr val="tx1"/>
                        </a:solidFill>
                        <a:effectLst/>
                        <a:latin typeface="Arial" charset="0"/>
                        <a:ea typeface="ＭＳ Ｐゴシック" charset="0"/>
                      </a:endParaRP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22%</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0,5</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40%</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Cloxacilline </a:t>
                      </a:r>
                      <a:r>
                        <a:rPr kumimoji="0" lang="fr-FR" sz="1000" b="0" i="0" u="none" strike="noStrike" cap="none" normalizeH="0" baseline="0">
                          <a:ln>
                            <a:noFill/>
                          </a:ln>
                          <a:solidFill>
                            <a:schemeClr val="tx1"/>
                          </a:solidFill>
                          <a:effectLst/>
                          <a:latin typeface="Arial" charset="0"/>
                          <a:ea typeface="ＭＳ Ｐゴシック" charset="0"/>
                        </a:rPr>
                        <a:t>(Orbénine ®)</a:t>
                      </a:r>
                      <a:endParaRPr kumimoji="0" lang="fr-FR" sz="2000" b="0" i="0" u="none" strike="noStrike" cap="none" normalizeH="0" baseline="0">
                        <a:ln>
                          <a:noFill/>
                        </a:ln>
                        <a:solidFill>
                          <a:schemeClr val="tx1"/>
                        </a:solidFill>
                        <a:effectLst/>
                        <a:latin typeface="Arial" charset="0"/>
                        <a:ea typeface="ＭＳ Ｐゴシック" charset="0"/>
                      </a:endParaRP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15-34%</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0,75</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70%</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Céfazoline</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dirty="0">
                          <a:ln>
                            <a:noFill/>
                          </a:ln>
                          <a:solidFill>
                            <a:schemeClr val="tx1"/>
                          </a:solidFill>
                          <a:effectLst/>
                          <a:latin typeface="Arial" charset="0"/>
                          <a:ea typeface="ＭＳ Ｐゴシック" charset="0"/>
                        </a:rPr>
                        <a:t>6-41%</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2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54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Ceftriaxone</a:t>
                      </a:r>
                    </a:p>
                  </a:txBody>
                  <a:tcPr marL="81280" marR="81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21% (spongieux)</a:t>
                      </a:r>
                    </a:p>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8% (cortical)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a:ln>
                            <a:noFill/>
                          </a:ln>
                          <a:solidFill>
                            <a:schemeClr val="tx1"/>
                          </a:solidFill>
                          <a:effectLst/>
                          <a:latin typeface="Arial" charset="0"/>
                          <a:ea typeface="ＭＳ Ｐゴシック" charset="0"/>
                        </a:rPr>
                        <a:t>8 </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fr-FR" sz="2000" b="0" i="0" u="none" strike="noStrike" cap="none" normalizeH="0" baseline="0" dirty="0">
                          <a:ln>
                            <a:noFill/>
                          </a:ln>
                          <a:solidFill>
                            <a:schemeClr val="tx1"/>
                          </a:solidFill>
                          <a:effectLst/>
                          <a:latin typeface="Arial" charset="0"/>
                          <a:ea typeface="ＭＳ Ｐゴシック" charset="0"/>
                        </a:rPr>
                        <a:t>-----</a:t>
                      </a:r>
                    </a:p>
                  </a:txBody>
                  <a:tcPr marL="81280" marR="81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3" name="Connecteur droit 2"/>
          <p:cNvCxnSpPr/>
          <p:nvPr/>
        </p:nvCxnSpPr>
        <p:spPr>
          <a:xfrm>
            <a:off x="6372200" y="3429000"/>
            <a:ext cx="2304256"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V="1">
            <a:off x="6516216" y="3429000"/>
            <a:ext cx="1872208"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608263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Définition / physiopathologie:</a:t>
            </a:r>
            <a:br>
              <a:rPr lang="fr-FR" dirty="0" smtClean="0"/>
            </a:br>
            <a:r>
              <a:rPr lang="fr-FR" dirty="0" smtClean="0"/>
              <a:t>Les Arthrites (1)</a:t>
            </a:r>
            <a:endParaRPr lang="fr-FR" dirty="0"/>
          </a:p>
        </p:txBody>
      </p:sp>
      <p:sp>
        <p:nvSpPr>
          <p:cNvPr id="3" name="Espace réservé du contenu 2"/>
          <p:cNvSpPr>
            <a:spLocks noGrp="1"/>
          </p:cNvSpPr>
          <p:nvPr>
            <p:ph sz="half" idx="1"/>
          </p:nvPr>
        </p:nvSpPr>
        <p:spPr>
          <a:xfrm>
            <a:off x="467544" y="2132856"/>
            <a:ext cx="4038600" cy="4165923"/>
          </a:xfrm>
        </p:spPr>
        <p:txBody>
          <a:bodyPr>
            <a:normAutofit/>
          </a:bodyPr>
          <a:lstStyle/>
          <a:p>
            <a:pPr marL="514350" indent="-514350">
              <a:buFont typeface="+mj-lt"/>
              <a:buAutoNum type="arabicPeriod"/>
            </a:pPr>
            <a:endParaRPr lang="fr-FR" sz="2000" dirty="0" smtClean="0"/>
          </a:p>
          <a:p>
            <a:pPr marL="514350" indent="-514350">
              <a:buFont typeface="+mj-lt"/>
              <a:buAutoNum type="arabicPeriod"/>
            </a:pPr>
            <a:endParaRPr lang="fr-FR" sz="2000" dirty="0" smtClean="0"/>
          </a:p>
          <a:p>
            <a:pPr marL="514350" indent="-514350">
              <a:buFont typeface="+mj-lt"/>
              <a:buAutoNum type="arabicPeriod"/>
            </a:pPr>
            <a:r>
              <a:rPr lang="fr-FR" sz="2000" dirty="0" smtClean="0"/>
              <a:t>Pénétration d’une bactérie au sein d’une articulation:</a:t>
            </a:r>
          </a:p>
          <a:p>
            <a:pPr marL="0" indent="0">
              <a:buNone/>
            </a:pPr>
            <a:r>
              <a:rPr lang="fr-FR" sz="2000" dirty="0" smtClean="0"/>
              <a:t>-membrane </a:t>
            </a:r>
            <a:r>
              <a:rPr lang="fr-FR" sz="2000" dirty="0"/>
              <a:t>synoviale inflammatoire</a:t>
            </a:r>
          </a:p>
          <a:p>
            <a:pPr marL="0" indent="0">
              <a:buNone/>
            </a:pPr>
            <a:r>
              <a:rPr lang="fr-FR" sz="2000" dirty="0" smtClean="0"/>
              <a:t>-opacité du liquide synovial</a:t>
            </a:r>
          </a:p>
          <a:p>
            <a:pPr marL="0" indent="0">
              <a:buNone/>
            </a:pPr>
            <a:endParaRPr lang="fr-FR" dirty="0"/>
          </a:p>
          <a:p>
            <a:pPr marL="4000500" lvl="8" indent="-342900">
              <a:buFont typeface="+mj-lt"/>
              <a:buAutoNum type="arabicPeriod"/>
            </a:pPr>
            <a:endParaRPr lang="fr-FR" dirty="0" smtClean="0"/>
          </a:p>
          <a:p>
            <a:pPr marL="457200" indent="-457200">
              <a:buFont typeface="+mj-lt"/>
              <a:buAutoNum type="arabicPeriod" startAt="2"/>
            </a:pPr>
            <a:r>
              <a:rPr lang="fr-FR" sz="2000" dirty="0" smtClean="0"/>
              <a:t>Epanchement articulaire sous tension avec présence de pus et de dépôts fibrineux</a:t>
            </a:r>
          </a:p>
          <a:p>
            <a:pPr marL="4000500" lvl="8" indent="-342900">
              <a:buFont typeface="+mj-lt"/>
              <a:buAutoNum type="arabicPeriod"/>
            </a:pPr>
            <a:endParaRPr lang="fr-FR" dirty="0" smtClean="0"/>
          </a:p>
          <a:p>
            <a:pPr lvl="1"/>
            <a:endParaRPr lang="fr-FR" dirty="0" smtClean="0"/>
          </a:p>
          <a:p>
            <a:pPr marL="914400" lvl="2" indent="0">
              <a:buNone/>
            </a:pPr>
            <a:endParaRPr lang="fr-FR" dirty="0"/>
          </a:p>
        </p:txBody>
      </p:sp>
      <p:sp>
        <p:nvSpPr>
          <p:cNvPr id="5" name="Espace réservé du contenu 4"/>
          <p:cNvSpPr>
            <a:spLocks noGrp="1"/>
          </p:cNvSpPr>
          <p:nvPr>
            <p:ph sz="half" idx="2"/>
          </p:nvPr>
        </p:nvSpPr>
        <p:spPr/>
        <p:txBody>
          <a:bodyPr>
            <a:normAutofit/>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4644008" y="2636912"/>
            <a:ext cx="4315396" cy="2968954"/>
          </a:xfrm>
          <a:prstGeom prst="rect">
            <a:avLst/>
          </a:prstGeom>
          <a:noFill/>
          <a:ln w="9525">
            <a:solidFill>
              <a:schemeClr val="accent1"/>
            </a:solidFill>
            <a:miter lim="800000"/>
            <a:headEnd/>
            <a:tailEnd/>
          </a:ln>
        </p:spPr>
      </p:pic>
      <p:sp>
        <p:nvSpPr>
          <p:cNvPr id="6" name="ZoneTexte 5"/>
          <p:cNvSpPr txBox="1"/>
          <p:nvPr/>
        </p:nvSpPr>
        <p:spPr>
          <a:xfrm>
            <a:off x="467544" y="1824136"/>
            <a:ext cx="2232248" cy="369332"/>
          </a:xfrm>
          <a:prstGeom prst="rect">
            <a:avLst/>
          </a:prstGeom>
          <a:noFill/>
          <a:ln>
            <a:solidFill>
              <a:schemeClr val="accent1"/>
            </a:solidFill>
          </a:ln>
        </p:spPr>
        <p:txBody>
          <a:bodyPr wrap="square" rtlCol="0">
            <a:spAutoFit/>
          </a:bodyPr>
          <a:lstStyle/>
          <a:p>
            <a:r>
              <a:rPr lang="fr-FR" dirty="0" smtClean="0"/>
              <a:t>Les stades de </a:t>
            </a:r>
            <a:r>
              <a:rPr lang="fr-FR" dirty="0" err="1" smtClean="0"/>
              <a:t>Gächter</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nouvelles </a:t>
            </a:r>
            <a:r>
              <a:rPr lang="el-GR" dirty="0" smtClean="0"/>
              <a:t>β</a:t>
            </a:r>
            <a:r>
              <a:rPr lang="fr-FR" dirty="0" smtClean="0"/>
              <a:t>-</a:t>
            </a:r>
            <a:r>
              <a:rPr lang="fr-FR" dirty="0" err="1" smtClean="0"/>
              <a:t>lactamines</a:t>
            </a:r>
            <a:endParaRPr lang="fr-FR" dirty="0"/>
          </a:p>
        </p:txBody>
      </p:sp>
      <p:sp>
        <p:nvSpPr>
          <p:cNvPr id="3" name="Espace réservé du contenu 2"/>
          <p:cNvSpPr>
            <a:spLocks noGrp="1"/>
          </p:cNvSpPr>
          <p:nvPr>
            <p:ph idx="1"/>
          </p:nvPr>
        </p:nvSpPr>
        <p:spPr/>
        <p:txBody>
          <a:bodyPr/>
          <a:lstStyle/>
          <a:p>
            <a:r>
              <a:rPr lang="fr-FR" dirty="0" err="1" smtClean="0"/>
              <a:t>Céftaroline</a:t>
            </a:r>
            <a:r>
              <a:rPr lang="fr-FR" dirty="0" smtClean="0"/>
              <a:t> (</a:t>
            </a:r>
            <a:r>
              <a:rPr lang="fr-FR" dirty="0" err="1" smtClean="0"/>
              <a:t>Zinforo</a:t>
            </a:r>
            <a:r>
              <a:rPr lang="fr-FR" dirty="0" smtClean="0"/>
              <a:t>®)</a:t>
            </a:r>
          </a:p>
          <a:p>
            <a:pPr lvl="1"/>
            <a:r>
              <a:rPr lang="fr-FR" dirty="0" smtClean="0"/>
              <a:t>Nouvelle céphalosporine active sur les SARM  (+ spectre d’une C3G)</a:t>
            </a:r>
          </a:p>
          <a:p>
            <a:pPr lvl="1"/>
            <a:r>
              <a:rPr lang="fr-FR" dirty="0" smtClean="0"/>
              <a:t>Plus efficace que </a:t>
            </a:r>
            <a:r>
              <a:rPr lang="fr-FR" dirty="0" err="1" smtClean="0"/>
              <a:t>vanco</a:t>
            </a:r>
            <a:r>
              <a:rPr lang="fr-FR" dirty="0" smtClean="0"/>
              <a:t> ou </a:t>
            </a:r>
            <a:r>
              <a:rPr lang="fr-FR" dirty="0" err="1" smtClean="0"/>
              <a:t>linézolide</a:t>
            </a:r>
            <a:r>
              <a:rPr lang="fr-FR" dirty="0" smtClean="0"/>
              <a:t> dans un modèle expérimental d’ostéomyélite à SARM du lapin      </a:t>
            </a:r>
            <a:r>
              <a:rPr lang="fr-FR" sz="1000" dirty="0" smtClean="0"/>
              <a:t>C Jacqueline, 2010</a:t>
            </a:r>
          </a:p>
          <a:p>
            <a:pPr lvl="1"/>
            <a:r>
              <a:rPr lang="fr-FR" dirty="0" smtClean="0"/>
              <a:t>Des données cliniques dans l’infection du pied diabétique encourageantes….mais exclusion des ostéites….</a:t>
            </a:r>
            <a:r>
              <a:rPr lang="fr-FR" sz="1000" dirty="0" err="1" smtClean="0"/>
              <a:t>Lipsky</a:t>
            </a:r>
            <a:r>
              <a:rPr lang="fr-FR" sz="1000" dirty="0" smtClean="0"/>
              <a:t>, 2015. CAPTURE </a:t>
            </a:r>
            <a:r>
              <a:rPr lang="fr-FR" sz="1000" dirty="0" err="1" smtClean="0"/>
              <a:t>Study</a:t>
            </a:r>
            <a:endParaRPr lang="fr-FR" sz="1000" dirty="0"/>
          </a:p>
        </p:txBody>
      </p:sp>
    </p:spTree>
    <p:extLst>
      <p:ext uri="{BB962C8B-B14F-4D97-AF65-F5344CB8AC3E}">
        <p14:creationId xmlns="" xmlns:p14="http://schemas.microsoft.com/office/powerpoint/2010/main" val="2161066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nouvelles </a:t>
            </a:r>
            <a:r>
              <a:rPr lang="el-GR" dirty="0" smtClean="0"/>
              <a:t>β</a:t>
            </a:r>
            <a:r>
              <a:rPr lang="fr-FR" dirty="0" smtClean="0"/>
              <a:t>-</a:t>
            </a:r>
            <a:r>
              <a:rPr lang="fr-FR" dirty="0" err="1" smtClean="0"/>
              <a:t>lactamines</a:t>
            </a:r>
            <a:endParaRPr lang="fr-FR" dirty="0"/>
          </a:p>
        </p:txBody>
      </p:sp>
      <p:sp>
        <p:nvSpPr>
          <p:cNvPr id="3" name="Espace réservé du contenu 2"/>
          <p:cNvSpPr>
            <a:spLocks noGrp="1"/>
          </p:cNvSpPr>
          <p:nvPr>
            <p:ph idx="1"/>
          </p:nvPr>
        </p:nvSpPr>
        <p:spPr/>
        <p:txBody>
          <a:bodyPr/>
          <a:lstStyle/>
          <a:p>
            <a:r>
              <a:rPr lang="fr-FR" dirty="0" err="1" smtClean="0"/>
              <a:t>Ceftobiprole</a:t>
            </a:r>
            <a:r>
              <a:rPr lang="fr-FR" dirty="0" smtClean="0"/>
              <a:t> (</a:t>
            </a:r>
            <a:r>
              <a:rPr lang="fr-FR" dirty="0" err="1" smtClean="0"/>
              <a:t>Mabelio</a:t>
            </a:r>
            <a:r>
              <a:rPr lang="fr-FR" dirty="0" smtClean="0"/>
              <a:t>®)</a:t>
            </a:r>
          </a:p>
          <a:p>
            <a:pPr lvl="1"/>
            <a:r>
              <a:rPr lang="fr-FR" sz="2400" dirty="0" smtClean="0"/>
              <a:t>Spectre encore plus large: SARM, </a:t>
            </a:r>
            <a:r>
              <a:rPr lang="fr-FR" sz="2400" i="1" dirty="0" smtClean="0"/>
              <a:t>E. </a:t>
            </a:r>
            <a:r>
              <a:rPr lang="fr-FR" sz="2400" i="1" dirty="0" err="1" smtClean="0"/>
              <a:t>faecalis</a:t>
            </a:r>
            <a:r>
              <a:rPr lang="fr-FR" sz="2400" dirty="0" smtClean="0"/>
              <a:t>, </a:t>
            </a:r>
            <a:r>
              <a:rPr lang="fr-FR" sz="2400" dirty="0" err="1" smtClean="0"/>
              <a:t>pyo</a:t>
            </a:r>
            <a:endParaRPr lang="fr-FR" sz="2400" dirty="0" smtClean="0"/>
          </a:p>
          <a:p>
            <a:pPr lvl="1"/>
            <a:r>
              <a:rPr lang="fr-FR" sz="2000" dirty="0" smtClean="0"/>
              <a:t>Plutôt mieux que </a:t>
            </a:r>
            <a:r>
              <a:rPr lang="fr-FR" sz="2000" dirty="0" err="1" smtClean="0"/>
              <a:t>vanco</a:t>
            </a:r>
            <a:r>
              <a:rPr lang="fr-FR" sz="2000" dirty="0" smtClean="0"/>
              <a:t> ou </a:t>
            </a:r>
            <a:r>
              <a:rPr lang="fr-FR" sz="2000" dirty="0" err="1" smtClean="0"/>
              <a:t>linézolide</a:t>
            </a:r>
            <a:r>
              <a:rPr lang="fr-FR" sz="2000" dirty="0" smtClean="0"/>
              <a:t> dans un modèle d’</a:t>
            </a:r>
            <a:r>
              <a:rPr lang="fr-FR" sz="2000" dirty="0" err="1" smtClean="0"/>
              <a:t>ostéomyelite</a:t>
            </a:r>
            <a:r>
              <a:rPr lang="fr-FR" sz="2000" dirty="0" smtClean="0"/>
              <a:t> à SARM chez le lapin     </a:t>
            </a:r>
            <a:r>
              <a:rPr lang="fr-FR" sz="1000" dirty="0" smtClean="0"/>
              <a:t>Yin, 2008</a:t>
            </a:r>
          </a:p>
          <a:p>
            <a:pPr lvl="1"/>
            <a:endParaRPr lang="fr-FR" sz="1000" dirty="0"/>
          </a:p>
          <a:p>
            <a:pPr lvl="1"/>
            <a:r>
              <a:rPr lang="fr-FR" sz="2000" dirty="0" smtClean="0"/>
              <a:t>Expérience clinique encore un peu faible…</a:t>
            </a:r>
            <a:endParaRPr lang="fr-FR" sz="20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5366" y="3933056"/>
            <a:ext cx="5958607" cy="1426479"/>
          </a:xfrm>
          <a:prstGeom prst="rect">
            <a:avLst/>
          </a:prstGeom>
          <a:noFill/>
          <a:ln w="12700">
            <a:solidFill>
              <a:schemeClr val="tx2">
                <a:lumMod val="60000"/>
                <a:lumOff val="40000"/>
              </a:schemeClr>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12202" y="5451921"/>
            <a:ext cx="4316735" cy="281335"/>
          </a:xfrm>
          <a:prstGeom prst="rect">
            <a:avLst/>
          </a:prstGeom>
          <a:noFill/>
          <a:ln w="952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pic>
      <p:sp>
        <p:nvSpPr>
          <p:cNvPr id="4" name="ZoneTexte 3"/>
          <p:cNvSpPr txBox="1"/>
          <p:nvPr/>
        </p:nvSpPr>
        <p:spPr>
          <a:xfrm>
            <a:off x="1832898" y="5733256"/>
            <a:ext cx="4683318" cy="646331"/>
          </a:xfrm>
          <a:prstGeom prst="rect">
            <a:avLst/>
          </a:prstGeom>
          <a:noFill/>
        </p:spPr>
        <p:txBody>
          <a:bodyPr wrap="square" rtlCol="0">
            <a:spAutoFit/>
          </a:bodyPr>
          <a:lstStyle/>
          <a:p>
            <a:r>
              <a:rPr lang="fr-FR" dirty="0" smtClean="0"/>
              <a:t>1 cas de pied diabétique avec </a:t>
            </a:r>
            <a:r>
              <a:rPr lang="fr-FR" dirty="0" err="1" smtClean="0"/>
              <a:t>ostéoarthite</a:t>
            </a:r>
            <a:r>
              <a:rPr lang="fr-FR" dirty="0" smtClean="0"/>
              <a:t> plurimicrobienne dont du SARM….</a:t>
            </a:r>
            <a:endParaRPr lang="fr-FR" dirty="0"/>
          </a:p>
        </p:txBody>
      </p:sp>
    </p:spTree>
    <p:extLst>
      <p:ext uri="{BB962C8B-B14F-4D97-AF65-F5344CB8AC3E}">
        <p14:creationId xmlns="" xmlns:p14="http://schemas.microsoft.com/office/powerpoint/2010/main" val="2633730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p:txBody>
          <a:bodyPr/>
          <a:lstStyle/>
          <a:p>
            <a:r>
              <a:rPr lang="fr-FR" altLang="fr-FR" smtClean="0"/>
              <a:t>Les Glycopeptides</a:t>
            </a:r>
          </a:p>
        </p:txBody>
      </p:sp>
      <p:sp>
        <p:nvSpPr>
          <p:cNvPr id="45058" name="Espace réservé du contenu 2"/>
          <p:cNvSpPr>
            <a:spLocks noGrp="1"/>
          </p:cNvSpPr>
          <p:nvPr>
            <p:ph idx="1"/>
          </p:nvPr>
        </p:nvSpPr>
        <p:spPr>
          <a:xfrm>
            <a:off x="285750" y="1600200"/>
            <a:ext cx="8643938" cy="4525963"/>
          </a:xfrm>
        </p:spPr>
        <p:txBody>
          <a:bodyPr/>
          <a:lstStyle/>
          <a:p>
            <a:r>
              <a:rPr lang="fr-FR" altLang="fr-FR" smtClean="0"/>
              <a:t>Eléments nécessaires pour une bonne utilisation:</a:t>
            </a:r>
          </a:p>
          <a:p>
            <a:pPr lvl="1"/>
            <a:r>
              <a:rPr lang="fr-FR" altLang="fr-FR" sz="2400" smtClean="0"/>
              <a:t>CMI</a:t>
            </a:r>
          </a:p>
          <a:p>
            <a:pPr lvl="1"/>
            <a:r>
              <a:rPr lang="fr-FR" altLang="fr-FR" sz="2400" smtClean="0"/>
              <a:t>Dosage plasmatique (cible 30-35mg/l)</a:t>
            </a:r>
          </a:p>
          <a:p>
            <a:endParaRPr lang="fr-FR" altLang="fr-FR" smtClean="0"/>
          </a:p>
        </p:txBody>
      </p:sp>
      <p:pic>
        <p:nvPicPr>
          <p:cNvPr id="4505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14500" y="3500438"/>
            <a:ext cx="5881688" cy="309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ZoneTexte 5"/>
          <p:cNvSpPr txBox="1">
            <a:spLocks noChangeArrowheads="1"/>
          </p:cNvSpPr>
          <p:nvPr/>
        </p:nvSpPr>
        <p:spPr bwMode="auto">
          <a:xfrm>
            <a:off x="0" y="3500438"/>
            <a:ext cx="17859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a:t>Vancomycine:</a:t>
            </a:r>
          </a:p>
        </p:txBody>
      </p:sp>
    </p:spTree>
    <p:extLst>
      <p:ext uri="{BB962C8B-B14F-4D97-AF65-F5344CB8AC3E}">
        <p14:creationId xmlns="" xmlns:p14="http://schemas.microsoft.com/office/powerpoint/2010/main" val="1591236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p:txBody>
          <a:bodyPr/>
          <a:lstStyle/>
          <a:p>
            <a:r>
              <a:rPr lang="fr-FR" altLang="fr-FR" smtClean="0"/>
              <a:t>Glycopeptides: lequel ?</a:t>
            </a:r>
          </a:p>
        </p:txBody>
      </p:sp>
      <p:sp>
        <p:nvSpPr>
          <p:cNvPr id="46082" name="Espace réservé du contenu 2"/>
          <p:cNvSpPr>
            <a:spLocks noGrp="1"/>
          </p:cNvSpPr>
          <p:nvPr>
            <p:ph sz="half" idx="1"/>
          </p:nvPr>
        </p:nvSpPr>
        <p:spPr>
          <a:xfrm>
            <a:off x="395288" y="2060575"/>
            <a:ext cx="4038600" cy="4525963"/>
          </a:xfrm>
        </p:spPr>
        <p:txBody>
          <a:bodyPr>
            <a:normAutofit lnSpcReduction="10000"/>
          </a:bodyPr>
          <a:lstStyle/>
          <a:p>
            <a:r>
              <a:rPr lang="fr-FR" altLang="fr-FR" smtClean="0"/>
              <a:t>Vancomycine:</a:t>
            </a:r>
          </a:p>
          <a:p>
            <a:pPr lvl="3"/>
            <a:endParaRPr lang="fr-FR" altLang="fr-FR" smtClean="0"/>
          </a:p>
          <a:p>
            <a:pPr lvl="1"/>
            <a:r>
              <a:rPr lang="fr-FR" altLang="fr-FR" smtClean="0"/>
              <a:t>Taux plasmatique cible plus rapidement atteint (avec dose de charge)</a:t>
            </a:r>
          </a:p>
          <a:p>
            <a:pPr lvl="1"/>
            <a:r>
              <a:rPr lang="fr-FR" altLang="fr-FR" smtClean="0"/>
              <a:t>Moins cher</a:t>
            </a:r>
          </a:p>
          <a:p>
            <a:pPr lvl="1"/>
            <a:r>
              <a:rPr lang="fr-FR" altLang="fr-FR" smtClean="0"/>
              <a:t>KTC nécessaire si traitement prolongé</a:t>
            </a:r>
          </a:p>
        </p:txBody>
      </p:sp>
      <p:sp>
        <p:nvSpPr>
          <p:cNvPr id="46083" name="Espace réservé du contenu 3"/>
          <p:cNvSpPr>
            <a:spLocks noGrp="1"/>
          </p:cNvSpPr>
          <p:nvPr>
            <p:ph sz="half" idx="2"/>
          </p:nvPr>
        </p:nvSpPr>
        <p:spPr>
          <a:xfrm>
            <a:off x="4643438" y="2060575"/>
            <a:ext cx="4038600" cy="4525963"/>
          </a:xfrm>
        </p:spPr>
        <p:txBody>
          <a:bodyPr>
            <a:normAutofit lnSpcReduction="10000"/>
          </a:bodyPr>
          <a:lstStyle/>
          <a:p>
            <a:r>
              <a:rPr lang="fr-FR" altLang="fr-FR" smtClean="0"/>
              <a:t>Teicoplanine</a:t>
            </a:r>
          </a:p>
          <a:p>
            <a:pPr lvl="4"/>
            <a:endParaRPr lang="fr-FR" altLang="fr-FR" smtClean="0"/>
          </a:p>
          <a:p>
            <a:pPr lvl="1"/>
            <a:r>
              <a:rPr lang="fr-FR" altLang="fr-FR" smtClean="0"/>
              <a:t>Administration + simple (1 sc /j possible une fois le taux cible atteint)</a:t>
            </a:r>
          </a:p>
          <a:p>
            <a:pPr lvl="1"/>
            <a:r>
              <a:rPr lang="fr-FR" altLang="fr-FR" smtClean="0"/>
              <a:t>Attention aux SCN à CMI élevée de Teico</a:t>
            </a:r>
          </a:p>
          <a:p>
            <a:pPr lvl="1"/>
            <a:r>
              <a:rPr lang="fr-FR" altLang="fr-FR" smtClean="0"/>
              <a:t>Meilleure diffusion ?</a:t>
            </a:r>
          </a:p>
          <a:p>
            <a:pPr lvl="1"/>
            <a:r>
              <a:rPr lang="fr-FR" altLang="fr-FR" smtClean="0"/>
              <a:t>Méta-analyse:</a:t>
            </a:r>
          </a:p>
          <a:p>
            <a:pPr lvl="2"/>
            <a:r>
              <a:rPr lang="fr-FR" altLang="fr-FR" smtClean="0"/>
              <a:t>Efficacité identique mais toxicité un peu moindre</a:t>
            </a:r>
          </a:p>
          <a:p>
            <a:pPr lvl="4">
              <a:buFont typeface="Arial" charset="0"/>
              <a:buNone/>
            </a:pPr>
            <a:r>
              <a:rPr lang="fr-FR" altLang="fr-FR" sz="1000" smtClean="0"/>
              <a:t>Svetitsky et al. AAC 2009</a:t>
            </a:r>
          </a:p>
        </p:txBody>
      </p:sp>
    </p:spTree>
    <p:extLst>
      <p:ext uri="{BB962C8B-B14F-4D97-AF65-F5344CB8AC3E}">
        <p14:creationId xmlns="" xmlns:p14="http://schemas.microsoft.com/office/powerpoint/2010/main" val="3624664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p:nvPr>
        </p:nvSpPr>
        <p:spPr/>
        <p:txBody>
          <a:bodyPr/>
          <a:lstStyle/>
          <a:p>
            <a:r>
              <a:rPr lang="fr-FR" sz="3600" dirty="0" smtClean="0"/>
              <a:t>Daptomycine (1) </a:t>
            </a:r>
          </a:p>
        </p:txBody>
      </p:sp>
      <p:sp>
        <p:nvSpPr>
          <p:cNvPr id="63490" name="Espace réservé du contenu 2"/>
          <p:cNvSpPr>
            <a:spLocks noGrp="1"/>
          </p:cNvSpPr>
          <p:nvPr>
            <p:ph idx="1"/>
          </p:nvPr>
        </p:nvSpPr>
        <p:spPr/>
        <p:txBody>
          <a:bodyPr>
            <a:normAutofit fontScale="92500" lnSpcReduction="10000"/>
          </a:bodyPr>
          <a:lstStyle/>
          <a:p>
            <a:r>
              <a:rPr lang="fr-FR" sz="2400" dirty="0" smtClean="0"/>
              <a:t>Bonne activité sur bactéries du biofilm en phase stationnaire</a:t>
            </a:r>
          </a:p>
          <a:p>
            <a:pPr lvl="8"/>
            <a:endParaRPr lang="fr-FR" sz="1200" dirty="0" smtClean="0"/>
          </a:p>
          <a:p>
            <a:r>
              <a:rPr lang="fr-FR" sz="2400" dirty="0" smtClean="0"/>
              <a:t>Serait plus efficace que la </a:t>
            </a:r>
            <a:r>
              <a:rPr lang="fr-FR" sz="2400" dirty="0" err="1" smtClean="0"/>
              <a:t>vanco</a:t>
            </a:r>
            <a:r>
              <a:rPr lang="fr-FR" sz="2400" dirty="0" smtClean="0"/>
              <a:t> dans les modèles expérimentaux (ostéomyélite de lapin, cage intra-péritonéale) avec </a:t>
            </a:r>
            <a:r>
              <a:rPr lang="fr-FR" sz="2400" dirty="0" err="1" smtClean="0"/>
              <a:t>poso</a:t>
            </a:r>
            <a:r>
              <a:rPr lang="fr-FR" sz="2400" dirty="0" smtClean="0"/>
              <a:t> équivalente chez l’homme de 8 et même 6 mg/kg  	</a:t>
            </a:r>
            <a:r>
              <a:rPr lang="fr-FR" sz="1000" dirty="0" smtClean="0"/>
              <a:t>Yin L Y, 2001 ,  </a:t>
            </a:r>
            <a:r>
              <a:rPr lang="fr-FR" sz="1000" dirty="0" err="1" smtClean="0"/>
              <a:t>Joh</a:t>
            </a:r>
            <a:r>
              <a:rPr lang="fr-FR" sz="1000" dirty="0" smtClean="0"/>
              <a:t> AK, AAC 2009</a:t>
            </a:r>
          </a:p>
          <a:p>
            <a:endParaRPr lang="fr-FR" sz="1000" dirty="0" smtClean="0"/>
          </a:p>
          <a:p>
            <a:r>
              <a:rPr lang="fr-FR" sz="2400" dirty="0" smtClean="0"/>
              <a:t>Chez l’homme, des données observationnelles non comparatives issue de CORE retrouvent une efficacité relativement bonne sur les </a:t>
            </a:r>
            <a:r>
              <a:rPr lang="fr-FR" sz="2400" dirty="0" err="1" smtClean="0"/>
              <a:t>ostéomyelites</a:t>
            </a:r>
            <a:r>
              <a:rPr lang="fr-FR" sz="2400" dirty="0" smtClean="0"/>
              <a:t>. </a:t>
            </a:r>
          </a:p>
          <a:p>
            <a:pPr lvl="1"/>
            <a:r>
              <a:rPr lang="fr-FR" sz="1800" dirty="0" smtClean="0"/>
              <a:t>Efficacité dépendante de la posologie:</a:t>
            </a:r>
          </a:p>
          <a:p>
            <a:pPr lvl="2"/>
            <a:r>
              <a:rPr lang="fr-FR" sz="1400" dirty="0" smtClean="0"/>
              <a:t>88% (&gt; 4mg/kg) vs 65% (4mg/kg)</a:t>
            </a:r>
            <a:r>
              <a:rPr lang="fr-FR" sz="1600" dirty="0" smtClean="0"/>
              <a:t> 	</a:t>
            </a:r>
            <a:r>
              <a:rPr lang="fr-FR" sz="800" dirty="0" err="1" smtClean="0"/>
              <a:t>Lamp</a:t>
            </a:r>
            <a:r>
              <a:rPr lang="fr-FR" sz="800" dirty="0" smtClean="0"/>
              <a:t>. Am J Med 2007</a:t>
            </a:r>
          </a:p>
          <a:p>
            <a:pPr lvl="2"/>
            <a:r>
              <a:rPr lang="fr-FR" sz="1400" dirty="0" smtClean="0"/>
              <a:t>91% (&gt;=6mg/kg) vs 76% (&lt;6mg/kg) (ns</a:t>
            </a:r>
            <a:r>
              <a:rPr lang="fr-FR" sz="1600" dirty="0" smtClean="0"/>
              <a:t>)   </a:t>
            </a:r>
            <a:r>
              <a:rPr lang="fr-FR" sz="800" dirty="0" err="1" smtClean="0"/>
              <a:t>Gallagher</a:t>
            </a:r>
            <a:r>
              <a:rPr lang="fr-FR" sz="800" dirty="0" smtClean="0"/>
              <a:t>. BMC </a:t>
            </a:r>
            <a:r>
              <a:rPr lang="fr-FR" sz="800" dirty="0" err="1" smtClean="0"/>
              <a:t>infectious</a:t>
            </a:r>
            <a:r>
              <a:rPr lang="fr-FR" sz="800" dirty="0" smtClean="0"/>
              <a:t> </a:t>
            </a:r>
            <a:r>
              <a:rPr lang="fr-FR" sz="800" dirty="0" err="1" smtClean="0"/>
              <a:t>diseases</a:t>
            </a:r>
            <a:r>
              <a:rPr lang="fr-FR" sz="800" dirty="0" smtClean="0"/>
              <a:t> 2012</a:t>
            </a:r>
          </a:p>
          <a:p>
            <a:pPr lvl="2"/>
            <a:endParaRPr lang="fr-FR" sz="800" dirty="0" smtClean="0"/>
          </a:p>
          <a:p>
            <a:pPr lvl="2"/>
            <a:endParaRPr lang="fr-FR" sz="800" dirty="0" smtClean="0"/>
          </a:p>
          <a:p>
            <a:pPr lvl="1"/>
            <a:r>
              <a:rPr lang="fr-FR" sz="1800" dirty="0" err="1" smtClean="0"/>
              <a:t>Elevation</a:t>
            </a:r>
            <a:r>
              <a:rPr lang="fr-FR" sz="1800" dirty="0" smtClean="0"/>
              <a:t> des CPK  relativement fréquente (5-10% environ)  mais interruption de traitement  peu fréquente  </a:t>
            </a:r>
          </a:p>
          <a:p>
            <a:pPr lvl="1"/>
            <a:endParaRPr lang="fr-FR" sz="1800" dirty="0" smtClean="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47069" y="4005065"/>
            <a:ext cx="2545412" cy="1203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dirty="0" smtClean="0"/>
              <a:t>Daptomycine (2)</a:t>
            </a:r>
            <a:endParaRPr lang="fr-FR" sz="4000" dirty="0"/>
          </a:p>
        </p:txBody>
      </p:sp>
      <p:sp>
        <p:nvSpPr>
          <p:cNvPr id="6" name="Espace réservé du contenu 5"/>
          <p:cNvSpPr>
            <a:spLocks noGrp="1"/>
          </p:cNvSpPr>
          <p:nvPr>
            <p:ph idx="1"/>
          </p:nvPr>
        </p:nvSpPr>
        <p:spPr/>
        <p:txBody>
          <a:bodyPr>
            <a:normAutofit/>
          </a:bodyPr>
          <a:lstStyle/>
          <a:p>
            <a:r>
              <a:rPr lang="fr-FR" dirty="0" smtClean="0"/>
              <a:t>En pratique, utilisation:</a:t>
            </a:r>
          </a:p>
          <a:p>
            <a:pPr marL="3657600" lvl="8" indent="0">
              <a:buNone/>
            </a:pPr>
            <a:r>
              <a:rPr lang="fr-FR" dirty="0" smtClean="0"/>
              <a:t> </a:t>
            </a:r>
          </a:p>
          <a:p>
            <a:pPr lvl="1"/>
            <a:r>
              <a:rPr lang="fr-FR" sz="2000" dirty="0" smtClean="0"/>
              <a:t>En particulier pour les infections à staphylocoque résistant à la </a:t>
            </a:r>
            <a:r>
              <a:rPr lang="fr-FR" sz="2000" dirty="0"/>
              <a:t>méticilline sur matériel étranger </a:t>
            </a:r>
            <a:endParaRPr lang="fr-FR" sz="2000" dirty="0" smtClean="0"/>
          </a:p>
          <a:p>
            <a:pPr lvl="8">
              <a:buNone/>
            </a:pPr>
            <a:endParaRPr lang="fr-FR" sz="1200" dirty="0" smtClean="0"/>
          </a:p>
          <a:p>
            <a:pPr lvl="1"/>
            <a:r>
              <a:rPr lang="fr-FR" sz="2000" dirty="0" smtClean="0"/>
              <a:t>Avec des posologies &gt;=8mg/kg/j si fonction rénale normale </a:t>
            </a:r>
            <a:br>
              <a:rPr lang="fr-FR" sz="2000" dirty="0" smtClean="0"/>
            </a:br>
            <a:r>
              <a:rPr lang="fr-FR" sz="2000" dirty="0" smtClean="0"/>
              <a:t>(en 1 injection)</a:t>
            </a:r>
          </a:p>
          <a:p>
            <a:pPr lvl="8"/>
            <a:endParaRPr lang="fr-FR" sz="1200" dirty="0" smtClean="0"/>
          </a:p>
          <a:p>
            <a:pPr lvl="1"/>
            <a:r>
              <a:rPr lang="fr-FR" sz="2000" dirty="0" smtClean="0"/>
              <a:t>En association (</a:t>
            </a:r>
            <a:r>
              <a:rPr lang="fr-FR" sz="2000" dirty="0" err="1" smtClean="0"/>
              <a:t>Rifam</a:t>
            </a:r>
            <a:r>
              <a:rPr lang="fr-FR" sz="2000" dirty="0" smtClean="0"/>
              <a:t> ou </a:t>
            </a:r>
            <a:r>
              <a:rPr lang="fr-FR" sz="2000" dirty="0" err="1" smtClean="0"/>
              <a:t>fosfo</a:t>
            </a:r>
            <a:r>
              <a:rPr lang="fr-FR" sz="2000" dirty="0" smtClean="0"/>
              <a:t> ou </a:t>
            </a:r>
            <a:r>
              <a:rPr lang="el-GR" sz="2000" dirty="0" smtClean="0"/>
              <a:t>β</a:t>
            </a:r>
            <a:r>
              <a:rPr lang="fr-FR" sz="2000" dirty="0" smtClean="0"/>
              <a:t>-</a:t>
            </a:r>
            <a:r>
              <a:rPr lang="fr-FR" sz="2000" dirty="0" err="1" smtClean="0"/>
              <a:t>lactamine</a:t>
            </a:r>
            <a:r>
              <a:rPr lang="fr-FR" sz="2000" dirty="0" smtClean="0"/>
              <a:t>)</a:t>
            </a:r>
          </a:p>
          <a:p>
            <a:pPr lvl="8"/>
            <a:endParaRPr lang="fr-FR" sz="1200" dirty="0" smtClean="0"/>
          </a:p>
          <a:p>
            <a:pPr lvl="1"/>
            <a:r>
              <a:rPr lang="fr-FR" sz="2000" dirty="0" smtClean="0"/>
              <a:t>Apres avoir arrêté les </a:t>
            </a:r>
            <a:r>
              <a:rPr lang="fr-FR" sz="2000" dirty="0" err="1" smtClean="0"/>
              <a:t>stattines</a:t>
            </a:r>
            <a:endParaRPr lang="fr-FR" sz="2000" dirty="0" smtClean="0"/>
          </a:p>
          <a:p>
            <a:pPr lvl="8"/>
            <a:endParaRPr lang="fr-FR" sz="1200" dirty="0" smtClean="0"/>
          </a:p>
          <a:p>
            <a:pPr lvl="1"/>
            <a:r>
              <a:rPr lang="fr-FR" sz="2000" dirty="0" smtClean="0"/>
              <a:t>En surveillant CPK et </a:t>
            </a:r>
            <a:r>
              <a:rPr lang="fr-FR" sz="2000" dirty="0" err="1" smtClean="0"/>
              <a:t>créat</a:t>
            </a:r>
            <a:r>
              <a:rPr lang="fr-FR" sz="2000" dirty="0" smtClean="0"/>
              <a:t> au moins 1/</a:t>
            </a:r>
            <a:r>
              <a:rPr lang="fr-FR" sz="2000" dirty="0" err="1" smtClean="0"/>
              <a:t>sem</a:t>
            </a:r>
            <a:endParaRPr lang="fr-FR" sz="2000" dirty="0" smtClean="0"/>
          </a:p>
          <a:p>
            <a:pPr lvl="1"/>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fr-FR" dirty="0" smtClean="0"/>
              <a:t>Rifampicine (1)</a:t>
            </a:r>
            <a:endParaRPr lang="fr-FR" dirty="0"/>
          </a:p>
        </p:txBody>
      </p:sp>
      <p:sp>
        <p:nvSpPr>
          <p:cNvPr id="124931" name="Rectangle 3"/>
          <p:cNvSpPr>
            <a:spLocks noGrp="1" noChangeArrowheads="1"/>
          </p:cNvSpPr>
          <p:nvPr>
            <p:ph type="body" idx="1"/>
          </p:nvPr>
        </p:nvSpPr>
        <p:spPr/>
        <p:txBody>
          <a:bodyPr/>
          <a:lstStyle/>
          <a:p>
            <a:pPr>
              <a:lnSpc>
                <a:spcPct val="90000"/>
              </a:lnSpc>
            </a:pPr>
            <a:r>
              <a:rPr lang="fr-FR" sz="2400" dirty="0" smtClean="0"/>
              <a:t>Excellente </a:t>
            </a:r>
            <a:r>
              <a:rPr lang="fr-FR" sz="2400" dirty="0"/>
              <a:t>biodisponibilité</a:t>
            </a:r>
          </a:p>
          <a:p>
            <a:pPr lvl="1">
              <a:lnSpc>
                <a:spcPct val="90000"/>
              </a:lnSpc>
            </a:pPr>
            <a:r>
              <a:rPr lang="fr-FR" sz="2100" dirty="0">
                <a:sym typeface="Wingdings" charset="0"/>
              </a:rPr>
              <a:t> de 25-30% pour les prises à </a:t>
            </a:r>
            <a:r>
              <a:rPr lang="fr-FR" sz="2100" dirty="0" smtClean="0">
                <a:sym typeface="Wingdings" charset="0"/>
              </a:rPr>
              <a:t>jeun</a:t>
            </a:r>
          </a:p>
          <a:p>
            <a:pPr lvl="8">
              <a:lnSpc>
                <a:spcPct val="90000"/>
              </a:lnSpc>
            </a:pPr>
            <a:endParaRPr lang="fr-FR" sz="1300" dirty="0">
              <a:sym typeface="Wingdings" charset="0"/>
            </a:endParaRPr>
          </a:p>
          <a:p>
            <a:pPr>
              <a:lnSpc>
                <a:spcPct val="90000"/>
              </a:lnSpc>
            </a:pPr>
            <a:r>
              <a:rPr lang="fr-FR" sz="2400" dirty="0" smtClean="0"/>
              <a:t>Bonne </a:t>
            </a:r>
            <a:r>
              <a:rPr lang="fr-FR" sz="2400" dirty="0"/>
              <a:t>diffusion osseuse</a:t>
            </a:r>
          </a:p>
          <a:p>
            <a:pPr lvl="1">
              <a:lnSpc>
                <a:spcPct val="90000"/>
              </a:lnSpc>
            </a:pPr>
            <a:r>
              <a:rPr lang="fr-FR" sz="2100" dirty="0"/>
              <a:t>[</a:t>
            </a:r>
            <a:r>
              <a:rPr lang="fr-FR" sz="1200" dirty="0" smtClean="0"/>
              <a:t>Os</a:t>
            </a:r>
            <a:r>
              <a:rPr lang="fr-FR" sz="2100" dirty="0" smtClean="0"/>
              <a:t>] </a:t>
            </a:r>
            <a:r>
              <a:rPr lang="fr-FR" sz="2100" dirty="0"/>
              <a:t>&gt;&gt; CMI pendant 24h après la prise </a:t>
            </a:r>
            <a:r>
              <a:rPr lang="fr-FR" sz="800" dirty="0"/>
              <a:t>(</a:t>
            </a:r>
            <a:r>
              <a:rPr lang="fr-FR" sz="800" dirty="0" err="1"/>
              <a:t>Cluzel</a:t>
            </a:r>
            <a:r>
              <a:rPr lang="fr-FR" sz="800" dirty="0"/>
              <a:t> et al. JAC 1984</a:t>
            </a:r>
            <a:r>
              <a:rPr lang="fr-FR" sz="800" dirty="0" smtClean="0"/>
              <a:t>)</a:t>
            </a:r>
          </a:p>
          <a:p>
            <a:pPr lvl="1">
              <a:lnSpc>
                <a:spcPct val="90000"/>
              </a:lnSpc>
            </a:pPr>
            <a:endParaRPr lang="fr-FR" sz="800" dirty="0" smtClean="0"/>
          </a:p>
          <a:p>
            <a:pPr>
              <a:lnSpc>
                <a:spcPct val="90000"/>
              </a:lnSpc>
            </a:pPr>
            <a:r>
              <a:rPr lang="fr-FR" sz="2400" dirty="0" smtClean="0"/>
              <a:t>Antibiotique concentration-dépendant</a:t>
            </a:r>
          </a:p>
          <a:p>
            <a:pPr lvl="4">
              <a:lnSpc>
                <a:spcPct val="90000"/>
              </a:lnSpc>
            </a:pPr>
            <a:endParaRPr lang="fr-FR" sz="100" dirty="0" smtClean="0"/>
          </a:p>
          <a:p>
            <a:pPr>
              <a:lnSpc>
                <a:spcPct val="90000"/>
              </a:lnSpc>
            </a:pPr>
            <a:r>
              <a:rPr lang="fr-FR" sz="2400" dirty="0" smtClean="0"/>
              <a:t>Posologie: </a:t>
            </a:r>
          </a:p>
          <a:p>
            <a:pPr lvl="1">
              <a:lnSpc>
                <a:spcPct val="90000"/>
              </a:lnSpc>
            </a:pPr>
            <a:r>
              <a:rPr lang="fr-FR" sz="2000" b="1" dirty="0" smtClean="0"/>
              <a:t>10</a:t>
            </a:r>
            <a:r>
              <a:rPr lang="fr-FR" sz="2000" dirty="0" smtClean="0"/>
              <a:t> à 20mg/kg/j. </a:t>
            </a:r>
          </a:p>
          <a:p>
            <a:pPr lvl="1">
              <a:lnSpc>
                <a:spcPct val="90000"/>
              </a:lnSpc>
            </a:pPr>
            <a:r>
              <a:rPr lang="fr-FR" sz="2000" dirty="0" smtClean="0"/>
              <a:t>PHRC national EVRIOS en cours pour comparer faible vs forte posologie (Dr </a:t>
            </a:r>
            <a:r>
              <a:rPr lang="fr-FR" sz="2000" dirty="0" err="1" smtClean="0"/>
              <a:t>Arvieux</a:t>
            </a:r>
            <a:r>
              <a:rPr lang="fr-FR" sz="2000" dirty="0" smtClean="0"/>
              <a:t>)</a:t>
            </a:r>
          </a:p>
          <a:p>
            <a:pPr lvl="1">
              <a:lnSpc>
                <a:spcPct val="90000"/>
              </a:lnSpc>
            </a:pPr>
            <a:r>
              <a:rPr lang="fr-FR" sz="2000" dirty="0" smtClean="0"/>
              <a:t>En 1 prise par jour pour les posologies basses (max 900mg = 3 </a:t>
            </a:r>
            <a:r>
              <a:rPr lang="fr-FR" sz="2000" dirty="0" err="1" smtClean="0"/>
              <a:t>gellules</a:t>
            </a:r>
            <a:r>
              <a:rPr lang="fr-FR" sz="2000" dirty="0" smtClean="0"/>
              <a:t>) </a:t>
            </a:r>
          </a:p>
          <a:p>
            <a:pPr lvl="1">
              <a:lnSpc>
                <a:spcPct val="90000"/>
              </a:lnSpc>
            </a:pPr>
            <a:endParaRPr lang="fr-FR" sz="2000" dirty="0" smtClean="0"/>
          </a:p>
        </p:txBody>
      </p:sp>
    </p:spTree>
    <p:extLst>
      <p:ext uri="{BB962C8B-B14F-4D97-AF65-F5344CB8AC3E}">
        <p14:creationId xmlns="" xmlns:p14="http://schemas.microsoft.com/office/powerpoint/2010/main" val="3650854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fr-FR"/>
              <a:t>Rifampicine (2)</a:t>
            </a:r>
          </a:p>
        </p:txBody>
      </p:sp>
      <p:sp>
        <p:nvSpPr>
          <p:cNvPr id="130051" name="Rectangle 3"/>
          <p:cNvSpPr>
            <a:spLocks noGrp="1" noChangeArrowheads="1"/>
          </p:cNvSpPr>
          <p:nvPr>
            <p:ph type="body" idx="1"/>
          </p:nvPr>
        </p:nvSpPr>
        <p:spPr/>
        <p:txBody>
          <a:bodyPr>
            <a:normAutofit fontScale="92500" lnSpcReduction="10000"/>
          </a:bodyPr>
          <a:lstStyle/>
          <a:p>
            <a:r>
              <a:rPr lang="fr-FR" dirty="0"/>
              <a:t>Précaution d</a:t>
            </a:r>
            <a:r>
              <a:rPr lang="ja-JP" altLang="fr-FR" dirty="0">
                <a:latin typeface="Arial"/>
              </a:rPr>
              <a:t>’</a:t>
            </a:r>
            <a:r>
              <a:rPr lang="fr-FR" dirty="0"/>
              <a:t>utilisation</a:t>
            </a:r>
          </a:p>
          <a:p>
            <a:pPr lvl="1"/>
            <a:r>
              <a:rPr lang="fr-FR" sz="2400" dirty="0" err="1"/>
              <a:t>Hépatotoxicité</a:t>
            </a:r>
            <a:r>
              <a:rPr lang="fr-FR" sz="2400" dirty="0"/>
              <a:t> « isolée » faible</a:t>
            </a:r>
          </a:p>
          <a:p>
            <a:pPr lvl="1"/>
            <a:r>
              <a:rPr lang="fr-FR" sz="2400" dirty="0"/>
              <a:t>Interactions médicamenteuses +++</a:t>
            </a:r>
          </a:p>
          <a:p>
            <a:pPr lvl="2"/>
            <a:r>
              <a:rPr lang="fr-FR" sz="1800" dirty="0" smtClean="0"/>
              <a:t>AVK (risque de surdosage à l’ arrêt de la </a:t>
            </a:r>
            <a:r>
              <a:rPr lang="fr-FR" sz="1800" dirty="0" err="1" smtClean="0"/>
              <a:t>rifam</a:t>
            </a:r>
            <a:r>
              <a:rPr lang="fr-FR" sz="1800" dirty="0" smtClean="0"/>
              <a:t>..!)</a:t>
            </a:r>
            <a:endParaRPr lang="fr-FR" sz="1800" dirty="0"/>
          </a:p>
          <a:p>
            <a:pPr lvl="2"/>
            <a:r>
              <a:rPr lang="fr-FR" sz="1800" dirty="0" err="1"/>
              <a:t>Anticalcineurines</a:t>
            </a:r>
            <a:endParaRPr lang="fr-FR" sz="1800" dirty="0"/>
          </a:p>
          <a:p>
            <a:pPr lvl="2"/>
            <a:r>
              <a:rPr lang="fr-FR" sz="1800" dirty="0" err="1" smtClean="0"/>
              <a:t>AntiVIH</a:t>
            </a:r>
            <a:endParaRPr lang="fr-FR" sz="1800" dirty="0" smtClean="0"/>
          </a:p>
          <a:p>
            <a:pPr lvl="2"/>
            <a:r>
              <a:rPr lang="fr-FR" sz="1800" dirty="0" smtClean="0"/>
              <a:t>Contraception orale..</a:t>
            </a:r>
          </a:p>
          <a:p>
            <a:r>
              <a:rPr lang="fr-FR" sz="2600" dirty="0" smtClean="0"/>
              <a:t>Que faire devant des troubles digestifs majeurs imputables à la rifampicine?</a:t>
            </a:r>
          </a:p>
          <a:p>
            <a:pPr lvl="1"/>
            <a:r>
              <a:rPr lang="fr-FR" sz="2200" dirty="0" smtClean="0"/>
              <a:t>Baisser la posologie: 10mg/kg/j, voire moins de façon transitoire</a:t>
            </a:r>
          </a:p>
          <a:p>
            <a:pPr lvl="1"/>
            <a:r>
              <a:rPr lang="fr-FR" sz="2200" dirty="0" smtClean="0"/>
              <a:t>Changer l’heure de prise: 1 prise unique au coucher…?</a:t>
            </a:r>
          </a:p>
          <a:p>
            <a:pPr lvl="1"/>
            <a:r>
              <a:rPr lang="fr-FR" sz="2200" dirty="0" smtClean="0"/>
              <a:t>Changer la galénique: solution buvable ??? (permet surtout d’ajuster la posologie)</a:t>
            </a:r>
          </a:p>
          <a:p>
            <a:pPr lvl="1"/>
            <a:endParaRPr lang="fr-FR" sz="2200" dirty="0"/>
          </a:p>
        </p:txBody>
      </p:sp>
    </p:spTree>
    <p:extLst>
      <p:ext uri="{BB962C8B-B14F-4D97-AF65-F5344CB8AC3E}">
        <p14:creationId xmlns="" xmlns:p14="http://schemas.microsoft.com/office/powerpoint/2010/main" val="20971754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fr-FR" dirty="0" err="1" smtClean="0"/>
              <a:t>Fluoroquinolones</a:t>
            </a:r>
            <a:r>
              <a:rPr lang="fr-FR" dirty="0" smtClean="0"/>
              <a:t> (1)</a:t>
            </a:r>
            <a:endParaRPr lang="fr-FR" dirty="0"/>
          </a:p>
        </p:txBody>
      </p:sp>
      <p:sp>
        <p:nvSpPr>
          <p:cNvPr id="129027" name="Rectangle 3"/>
          <p:cNvSpPr>
            <a:spLocks noGrp="1" noChangeArrowheads="1"/>
          </p:cNvSpPr>
          <p:nvPr>
            <p:ph type="body" idx="1"/>
          </p:nvPr>
        </p:nvSpPr>
        <p:spPr>
          <a:xfrm>
            <a:off x="457200" y="1699260"/>
            <a:ext cx="8267701" cy="4394036"/>
          </a:xfrm>
        </p:spPr>
        <p:txBody>
          <a:bodyPr>
            <a:normAutofit fontScale="77500" lnSpcReduction="20000"/>
          </a:bodyPr>
          <a:lstStyle/>
          <a:p>
            <a:pPr>
              <a:lnSpc>
                <a:spcPct val="120000"/>
              </a:lnSpc>
            </a:pPr>
            <a:r>
              <a:rPr lang="fr-FR" sz="2400" dirty="0"/>
              <a:t>Excellente </a:t>
            </a:r>
            <a:r>
              <a:rPr lang="fr-FR" sz="2400" dirty="0" smtClean="0"/>
              <a:t>biodisponibilité</a:t>
            </a:r>
            <a:endParaRPr lang="fr-FR" sz="2400" dirty="0"/>
          </a:p>
          <a:p>
            <a:pPr lvl="1">
              <a:lnSpc>
                <a:spcPct val="120000"/>
              </a:lnSpc>
            </a:pPr>
            <a:r>
              <a:rPr lang="fr-FR" sz="1800" dirty="0"/>
              <a:t>Ciprofloxacine &lt; aux </a:t>
            </a:r>
            <a:r>
              <a:rPr lang="fr-FR" sz="1800" dirty="0" smtClean="0"/>
              <a:t>autres</a:t>
            </a:r>
          </a:p>
          <a:p>
            <a:pPr lvl="8">
              <a:lnSpc>
                <a:spcPct val="120000"/>
              </a:lnSpc>
            </a:pPr>
            <a:endParaRPr lang="fr-FR" sz="1000" dirty="0" smtClean="0"/>
          </a:p>
          <a:p>
            <a:pPr lvl="1">
              <a:lnSpc>
                <a:spcPct val="50000"/>
              </a:lnSpc>
            </a:pPr>
            <a:endParaRPr lang="fr-FR" sz="1200" dirty="0" smtClean="0"/>
          </a:p>
          <a:p>
            <a:pPr>
              <a:lnSpc>
                <a:spcPct val="50000"/>
              </a:lnSpc>
            </a:pPr>
            <a:r>
              <a:rPr lang="fr-FR" sz="2400" dirty="0" smtClean="0"/>
              <a:t>Excellente </a:t>
            </a:r>
            <a:r>
              <a:rPr lang="fr-FR" sz="2400" dirty="0"/>
              <a:t>diffusion </a:t>
            </a:r>
            <a:r>
              <a:rPr lang="fr-FR" sz="2400" dirty="0" smtClean="0"/>
              <a:t>osseuse et intracellulaire</a:t>
            </a:r>
          </a:p>
          <a:p>
            <a:pPr>
              <a:lnSpc>
                <a:spcPct val="50000"/>
              </a:lnSpc>
            </a:pPr>
            <a:endParaRPr lang="fr-FR" altLang="ja-JP" sz="1800" dirty="0"/>
          </a:p>
          <a:p>
            <a:pPr>
              <a:lnSpc>
                <a:spcPct val="120000"/>
              </a:lnSpc>
            </a:pPr>
            <a:r>
              <a:rPr lang="fr-FR" sz="2400" dirty="0"/>
              <a:t>Données expérimentales in vivo assez nombreuses</a:t>
            </a:r>
          </a:p>
          <a:p>
            <a:pPr lvl="1">
              <a:lnSpc>
                <a:spcPct val="120000"/>
              </a:lnSpc>
            </a:pPr>
            <a:r>
              <a:rPr lang="fr-FR" sz="1600" dirty="0" err="1"/>
              <a:t>Norden</a:t>
            </a:r>
            <a:r>
              <a:rPr lang="fr-FR" sz="1600" dirty="0"/>
              <a:t> et al., </a:t>
            </a:r>
            <a:r>
              <a:rPr lang="fr-FR" sz="1600" dirty="0" err="1"/>
              <a:t>Potel</a:t>
            </a:r>
            <a:r>
              <a:rPr lang="fr-FR" sz="1600" dirty="0"/>
              <a:t> et al</a:t>
            </a:r>
            <a:r>
              <a:rPr lang="fr-FR" sz="1600" dirty="0" smtClean="0"/>
              <a:t>.</a:t>
            </a:r>
          </a:p>
          <a:p>
            <a:pPr lvl="6">
              <a:lnSpc>
                <a:spcPct val="120000"/>
              </a:lnSpc>
            </a:pPr>
            <a:endParaRPr lang="fr-FR" sz="800" dirty="0" smtClean="0"/>
          </a:p>
          <a:p>
            <a:pPr lvl="1">
              <a:lnSpc>
                <a:spcPct val="50000"/>
              </a:lnSpc>
            </a:pPr>
            <a:endParaRPr lang="fr-FR" sz="1600" dirty="0"/>
          </a:p>
          <a:p>
            <a:pPr>
              <a:lnSpc>
                <a:spcPct val="50000"/>
              </a:lnSpc>
            </a:pPr>
            <a:r>
              <a:rPr lang="fr-FR" sz="2400" dirty="0"/>
              <a:t>Données cliniques moins nombreuses (associé à </a:t>
            </a:r>
            <a:r>
              <a:rPr lang="fr-FR" sz="2400" dirty="0" smtClean="0"/>
              <a:t>rifampicine)</a:t>
            </a:r>
            <a:endParaRPr lang="fr-FR" sz="2400" dirty="0"/>
          </a:p>
          <a:p>
            <a:pPr lvl="1">
              <a:lnSpc>
                <a:spcPct val="110000"/>
              </a:lnSpc>
            </a:pPr>
            <a:r>
              <a:rPr lang="fr-FR" sz="1600" dirty="0" err="1"/>
              <a:t>Drancourt</a:t>
            </a:r>
            <a:r>
              <a:rPr lang="fr-FR" sz="1600" dirty="0"/>
              <a:t> et al. AAC 1993</a:t>
            </a:r>
            <a:endParaRPr lang="fr-FR" altLang="ja-JP" sz="1600" dirty="0"/>
          </a:p>
          <a:p>
            <a:pPr lvl="1">
              <a:lnSpc>
                <a:spcPct val="110000"/>
              </a:lnSpc>
            </a:pPr>
            <a:r>
              <a:rPr lang="fr-FR" sz="1600" dirty="0" err="1"/>
              <a:t>Zimmerli</a:t>
            </a:r>
            <a:r>
              <a:rPr lang="fr-FR" sz="1600" dirty="0"/>
              <a:t> et al. (JAMA 1998, 33 patients</a:t>
            </a:r>
            <a:r>
              <a:rPr lang="fr-FR" sz="1600" dirty="0" smtClean="0"/>
              <a:t>)</a:t>
            </a:r>
          </a:p>
          <a:p>
            <a:pPr lvl="1">
              <a:lnSpc>
                <a:spcPct val="50000"/>
              </a:lnSpc>
            </a:pPr>
            <a:endParaRPr lang="fr-FR" sz="1200" dirty="0" smtClean="0"/>
          </a:p>
          <a:p>
            <a:pPr lvl="1">
              <a:lnSpc>
                <a:spcPct val="50000"/>
              </a:lnSpc>
            </a:pPr>
            <a:endParaRPr lang="fr-FR" sz="2400" dirty="0"/>
          </a:p>
          <a:p>
            <a:pPr>
              <a:lnSpc>
                <a:spcPct val="50000"/>
              </a:lnSpc>
            </a:pPr>
            <a:r>
              <a:rPr lang="fr-FR" sz="2400" dirty="0"/>
              <a:t>Laquelle choisir contre </a:t>
            </a:r>
            <a:r>
              <a:rPr lang="fr-FR" sz="2400" i="1" dirty="0"/>
              <a:t>S. aureus</a:t>
            </a:r>
            <a:r>
              <a:rPr lang="fr-FR" sz="2400" dirty="0"/>
              <a:t> ?</a:t>
            </a:r>
          </a:p>
          <a:p>
            <a:pPr lvl="1">
              <a:lnSpc>
                <a:spcPct val="110000"/>
              </a:lnSpc>
            </a:pPr>
            <a:r>
              <a:rPr lang="fr-FR" sz="1600" dirty="0"/>
              <a:t>Ofloxacine ou levofloxacine</a:t>
            </a:r>
          </a:p>
          <a:p>
            <a:pPr lvl="1">
              <a:lnSpc>
                <a:spcPct val="110000"/>
              </a:lnSpc>
            </a:pPr>
            <a:r>
              <a:rPr lang="fr-FR" sz="1600" dirty="0" smtClean="0"/>
              <a:t>Pour la </a:t>
            </a:r>
            <a:r>
              <a:rPr lang="fr-FR" sz="1600" dirty="0" err="1" smtClean="0"/>
              <a:t>lévoflo</a:t>
            </a:r>
            <a:r>
              <a:rPr lang="fr-FR" sz="1600" dirty="0" smtClean="0"/>
              <a:t>: CMI plus basse, concentration sérique plus élevée (Pk/PD meilleur), prise en 1/j</a:t>
            </a:r>
          </a:p>
          <a:p>
            <a:pPr lvl="1">
              <a:lnSpc>
                <a:spcPct val="110000"/>
              </a:lnSpc>
            </a:pPr>
            <a:r>
              <a:rPr lang="fr-FR" sz="1600" dirty="0" smtClean="0"/>
              <a:t>Contre la </a:t>
            </a:r>
            <a:r>
              <a:rPr lang="fr-FR" sz="1600" dirty="0" err="1" smtClean="0"/>
              <a:t>lévoflo</a:t>
            </a:r>
            <a:r>
              <a:rPr lang="fr-FR" sz="1600" dirty="0" smtClean="0"/>
              <a:t>: mise en garde ANSM </a:t>
            </a:r>
            <a:r>
              <a:rPr lang="fr-FR" sz="1600" dirty="0" smtClean="0">
                <a:sym typeface="Wingdings"/>
              </a:rPr>
              <a:t>.</a:t>
            </a:r>
          </a:p>
          <a:p>
            <a:pPr>
              <a:lnSpc>
                <a:spcPct val="50000"/>
              </a:lnSpc>
            </a:pPr>
            <a:endParaRPr lang="fr-FR" altLang="ja-JP" sz="2000" dirty="0" smtClean="0">
              <a:cs typeface="ＭＳ Ｐゴシック" charset="0"/>
              <a:sym typeface="Wingdings"/>
            </a:endParaRPr>
          </a:p>
          <a:p>
            <a:pPr>
              <a:lnSpc>
                <a:spcPct val="50000"/>
              </a:lnSpc>
            </a:pPr>
            <a:r>
              <a:rPr lang="fr-FR" altLang="ja-JP" sz="2400" dirty="0" err="1" smtClean="0">
                <a:cs typeface="ＭＳ Ｐゴシック" charset="0"/>
                <a:sym typeface="Wingdings"/>
              </a:rPr>
              <a:t>Fluoroquinolones</a:t>
            </a:r>
            <a:r>
              <a:rPr lang="fr-FR" altLang="ja-JP" sz="2400" dirty="0" smtClean="0">
                <a:cs typeface="ＭＳ Ｐゴシック" charset="0"/>
                <a:sym typeface="Wingdings"/>
              </a:rPr>
              <a:t> et pédiatrie :</a:t>
            </a:r>
          </a:p>
          <a:p>
            <a:pPr lvl="1"/>
            <a:r>
              <a:rPr lang="fr-FR" altLang="ja-JP" sz="1600" dirty="0" smtClean="0">
                <a:cs typeface="ＭＳ Ｐゴシック" charset="0"/>
                <a:sym typeface="Wingdings"/>
              </a:rPr>
              <a:t>Recul suffisant pour ciprofloxacine (mucoviscidose) et </a:t>
            </a:r>
            <a:r>
              <a:rPr lang="fr-FR" altLang="ja-JP" sz="1600" dirty="0" err="1" smtClean="0">
                <a:cs typeface="ＭＳ Ｐゴシック" charset="0"/>
                <a:sym typeface="Wingdings"/>
              </a:rPr>
              <a:t>levofloxacine</a:t>
            </a:r>
            <a:r>
              <a:rPr lang="fr-FR" altLang="ja-JP" sz="1600" dirty="0" smtClean="0">
                <a:cs typeface="ＭＳ Ｐゴシック" charset="0"/>
                <a:sym typeface="Wingdings"/>
              </a:rPr>
              <a:t> (infection ORL aux USA): pas de signal de pharmacovigilance</a:t>
            </a:r>
          </a:p>
          <a:p>
            <a:pPr lvl="1"/>
            <a:r>
              <a:rPr lang="fr-FR" altLang="ja-JP" sz="1600" dirty="0" smtClean="0">
                <a:cs typeface="ＭＳ Ｐゴシック" charset="0"/>
                <a:sym typeface="Wingdings"/>
              </a:rPr>
              <a:t>Possible dans les IOA (mais pas en première intention)</a:t>
            </a:r>
            <a:endParaRPr lang="fr-FR" altLang="ja-JP" sz="1600" dirty="0">
              <a:cs typeface="ＭＳ Ｐゴシック" charset="0"/>
            </a:endParaRPr>
          </a:p>
        </p:txBody>
      </p:sp>
    </p:spTree>
    <p:extLst>
      <p:ext uri="{BB962C8B-B14F-4D97-AF65-F5344CB8AC3E}">
        <p14:creationId xmlns="" xmlns:p14="http://schemas.microsoft.com/office/powerpoint/2010/main" val="2809975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a:xfrm>
            <a:off x="539552" y="188640"/>
            <a:ext cx="8229600" cy="1143000"/>
          </a:xfrm>
        </p:spPr>
        <p:txBody>
          <a:bodyPr/>
          <a:lstStyle/>
          <a:p>
            <a:r>
              <a:rPr lang="fr-FR" altLang="fr-FR" dirty="0" err="1" smtClean="0"/>
              <a:t>Fluroquinolones</a:t>
            </a:r>
            <a:r>
              <a:rPr lang="fr-FR" altLang="fr-FR" dirty="0" smtClean="0"/>
              <a:t> (2) </a:t>
            </a:r>
          </a:p>
        </p:txBody>
      </p:sp>
      <p:sp>
        <p:nvSpPr>
          <p:cNvPr id="54274" name="Espace réservé du contenu 2"/>
          <p:cNvSpPr>
            <a:spLocks noGrp="1"/>
          </p:cNvSpPr>
          <p:nvPr>
            <p:ph idx="1"/>
          </p:nvPr>
        </p:nvSpPr>
        <p:spPr>
          <a:xfrm>
            <a:off x="467544" y="1268760"/>
            <a:ext cx="8229600" cy="4125923"/>
          </a:xfrm>
          <a:ln>
            <a:miter lim="800000"/>
            <a:headEnd/>
            <a:tailEnd/>
          </a:ln>
        </p:spPr>
        <p:txBody>
          <a:bodyPr>
            <a:normAutofit fontScale="85000" lnSpcReduction="20000"/>
          </a:bodyPr>
          <a:lstStyle/>
          <a:p>
            <a:pPr>
              <a:buFont typeface="Arial" charset="0"/>
              <a:buNone/>
              <a:defRPr/>
            </a:pPr>
            <a:endParaRPr lang="fr-FR" sz="2400" dirty="0" smtClean="0"/>
          </a:p>
          <a:p>
            <a:pPr>
              <a:buFont typeface="Arial" charset="0"/>
              <a:buNone/>
              <a:defRPr/>
            </a:pPr>
            <a:endParaRPr lang="fr-FR" sz="2400" dirty="0" smtClean="0"/>
          </a:p>
          <a:p>
            <a:pPr lvl="8">
              <a:defRPr/>
            </a:pPr>
            <a:endParaRPr lang="fr-FR" sz="1200" dirty="0" smtClean="0"/>
          </a:p>
          <a:p>
            <a:pPr>
              <a:defRPr/>
            </a:pPr>
            <a:r>
              <a:rPr lang="fr-FR" dirty="0" smtClean="0"/>
              <a:t>Posologie habituelle</a:t>
            </a:r>
            <a:r>
              <a:rPr lang="fr-FR" sz="2000" dirty="0" smtClean="0"/>
              <a:t>: </a:t>
            </a:r>
          </a:p>
          <a:p>
            <a:pPr lvl="1">
              <a:defRPr/>
            </a:pPr>
            <a:r>
              <a:rPr lang="fr-FR" sz="2100" dirty="0" err="1" smtClean="0"/>
              <a:t>Ofloxacine</a:t>
            </a:r>
            <a:r>
              <a:rPr lang="fr-FR" sz="2100" dirty="0" smtClean="0"/>
              <a:t>: 200mg/12-8h</a:t>
            </a:r>
          </a:p>
          <a:p>
            <a:pPr lvl="1">
              <a:defRPr/>
            </a:pPr>
            <a:r>
              <a:rPr lang="fr-FR" sz="2100" dirty="0" err="1" smtClean="0"/>
              <a:t>Lévoflo</a:t>
            </a:r>
            <a:r>
              <a:rPr lang="fr-FR" sz="2100" dirty="0" smtClean="0"/>
              <a:t>: 750mg/24h (de 500mgx1 à 500mgx2/j)</a:t>
            </a:r>
          </a:p>
          <a:p>
            <a:pPr lvl="1">
              <a:defRPr/>
            </a:pPr>
            <a:r>
              <a:rPr lang="fr-FR" sz="2100" dirty="0" err="1" smtClean="0"/>
              <a:t>Cipro</a:t>
            </a:r>
            <a:r>
              <a:rPr lang="fr-FR" sz="2100" dirty="0" smtClean="0"/>
              <a:t>: 750mg/12h (pour infection à pyocyanique ou entérobactéries)</a:t>
            </a:r>
          </a:p>
          <a:p>
            <a:pPr lvl="8">
              <a:defRPr/>
            </a:pPr>
            <a:endParaRPr lang="fr-FR" sz="1600" dirty="0" smtClean="0"/>
          </a:p>
          <a:p>
            <a:pPr>
              <a:defRPr/>
            </a:pPr>
            <a:r>
              <a:rPr lang="fr-FR" dirty="0" smtClean="0"/>
              <a:t>Précautions:</a:t>
            </a:r>
          </a:p>
          <a:p>
            <a:pPr lvl="1">
              <a:defRPr/>
            </a:pPr>
            <a:r>
              <a:rPr lang="fr-FR" sz="2400" dirty="0" smtClean="0"/>
              <a:t>Pas de monothérapie sur </a:t>
            </a:r>
            <a:r>
              <a:rPr lang="fr-FR" sz="2400" i="1" dirty="0" err="1" smtClean="0"/>
              <a:t>staphylococcus</a:t>
            </a:r>
            <a:r>
              <a:rPr lang="fr-FR" sz="2400" i="1" dirty="0" smtClean="0"/>
              <a:t> </a:t>
            </a:r>
            <a:r>
              <a:rPr lang="fr-FR" sz="2400" i="1" dirty="0" err="1" smtClean="0"/>
              <a:t>spp</a:t>
            </a:r>
            <a:r>
              <a:rPr lang="fr-FR" sz="2400" i="1" dirty="0" smtClean="0"/>
              <a:t>. </a:t>
            </a:r>
          </a:p>
          <a:p>
            <a:pPr lvl="1">
              <a:defRPr/>
            </a:pPr>
            <a:r>
              <a:rPr lang="fr-FR" sz="2400" dirty="0" smtClean="0"/>
              <a:t>Interactions: diminution absorption avec Fer, Ca2+, pansements gastriques</a:t>
            </a:r>
          </a:p>
          <a:p>
            <a:pPr lvl="1">
              <a:defRPr/>
            </a:pPr>
            <a:r>
              <a:rPr lang="fr-FR" sz="2400" dirty="0" smtClean="0"/>
              <a:t>Effets indésirables: </a:t>
            </a:r>
            <a:r>
              <a:rPr lang="fr-FR" sz="2400" dirty="0" err="1" smtClean="0"/>
              <a:t>Tendinopathies</a:t>
            </a:r>
            <a:r>
              <a:rPr lang="fr-FR" sz="2400" dirty="0" smtClean="0"/>
              <a:t>, colite à CD, troubles </a:t>
            </a:r>
            <a:r>
              <a:rPr lang="fr-FR" sz="2400" dirty="0" err="1" smtClean="0"/>
              <a:t>neuro</a:t>
            </a:r>
            <a:r>
              <a:rPr lang="fr-FR" sz="2400" dirty="0" smtClean="0"/>
              <a:t>-psy</a:t>
            </a:r>
          </a:p>
        </p:txBody>
      </p:sp>
    </p:spTree>
    <p:extLst>
      <p:ext uri="{BB962C8B-B14F-4D97-AF65-F5344CB8AC3E}">
        <p14:creationId xmlns="" xmlns:p14="http://schemas.microsoft.com/office/powerpoint/2010/main" val="161396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Définition / physiopathologie:</a:t>
            </a:r>
            <a:br>
              <a:rPr lang="fr-FR" dirty="0" smtClean="0"/>
            </a:br>
            <a:r>
              <a:rPr lang="fr-FR" dirty="0" smtClean="0"/>
              <a:t>Les Arthrites (2)</a:t>
            </a:r>
            <a:endParaRPr lang="fr-FR" dirty="0"/>
          </a:p>
        </p:txBody>
      </p:sp>
      <p:sp>
        <p:nvSpPr>
          <p:cNvPr id="3" name="Espace réservé du contenu 2"/>
          <p:cNvSpPr>
            <a:spLocks noGrp="1"/>
          </p:cNvSpPr>
          <p:nvPr>
            <p:ph idx="1"/>
          </p:nvPr>
        </p:nvSpPr>
        <p:spPr>
          <a:xfrm>
            <a:off x="467544" y="2132856"/>
            <a:ext cx="8229600" cy="4525963"/>
          </a:xfrm>
        </p:spPr>
        <p:txBody>
          <a:bodyPr>
            <a:normAutofit/>
          </a:bodyPr>
          <a:lstStyle/>
          <a:p>
            <a:pPr marL="4000500" lvl="8" indent="-342900">
              <a:buFont typeface="+mj-lt"/>
              <a:buAutoNum type="arabicPeriod"/>
            </a:pPr>
            <a:endParaRPr lang="fr-FR" dirty="0" smtClean="0"/>
          </a:p>
          <a:p>
            <a:pPr marL="514350" indent="-514350">
              <a:buFont typeface="+mj-lt"/>
              <a:buAutoNum type="arabicPeriod" startAt="3"/>
            </a:pPr>
            <a:endParaRPr lang="fr-FR" sz="2000" dirty="0" smtClean="0"/>
          </a:p>
          <a:p>
            <a:pPr marL="514350" indent="-514350">
              <a:buFont typeface="+mj-lt"/>
              <a:buAutoNum type="arabicPeriod" startAt="3"/>
            </a:pPr>
            <a:endParaRPr lang="fr-FR" sz="2000" dirty="0"/>
          </a:p>
          <a:p>
            <a:pPr marL="514350" indent="-514350">
              <a:buFont typeface="+mj-lt"/>
              <a:buAutoNum type="arabicPeriod" startAt="3"/>
            </a:pPr>
            <a:endParaRPr lang="fr-FR" sz="2000" dirty="0" smtClean="0"/>
          </a:p>
          <a:p>
            <a:pPr marL="514350" indent="-514350">
              <a:buFont typeface="+mj-lt"/>
              <a:buAutoNum type="arabicPeriod" startAt="3"/>
            </a:pPr>
            <a:endParaRPr lang="fr-FR" sz="2000" dirty="0"/>
          </a:p>
          <a:p>
            <a:pPr marL="514350" indent="-514350">
              <a:buFont typeface="+mj-lt"/>
              <a:buAutoNum type="arabicPeriod" startAt="3"/>
            </a:pPr>
            <a:endParaRPr lang="fr-FR" sz="2000" dirty="0" smtClean="0"/>
          </a:p>
          <a:p>
            <a:pPr marL="514350" indent="-514350">
              <a:buFont typeface="+mj-lt"/>
              <a:buAutoNum type="arabicPeriod" startAt="3"/>
            </a:pPr>
            <a:endParaRPr lang="fr-FR" sz="2000" dirty="0"/>
          </a:p>
          <a:p>
            <a:pPr marL="514350" indent="-514350">
              <a:buFont typeface="+mj-lt"/>
              <a:buAutoNum type="arabicPeriod" startAt="3"/>
            </a:pPr>
            <a:endParaRPr lang="fr-FR" sz="2000" dirty="0" smtClean="0"/>
          </a:p>
          <a:p>
            <a:pPr marL="514350" indent="-514350">
              <a:buFont typeface="+mj-lt"/>
              <a:buAutoNum type="arabicPeriod" startAt="3"/>
            </a:pPr>
            <a:endParaRPr lang="fr-FR" sz="2000" dirty="0"/>
          </a:p>
          <a:p>
            <a:pPr marL="514350" indent="-514350">
              <a:buFont typeface="+mj-lt"/>
              <a:buAutoNum type="arabicPeriod" startAt="3"/>
            </a:pPr>
            <a:r>
              <a:rPr lang="fr-FR" sz="2000" dirty="0" smtClean="0"/>
              <a:t>Cloisonnement articulaire (équivalent d’abcès)</a:t>
            </a:r>
          </a:p>
          <a:p>
            <a:pPr marL="514350" indent="-514350">
              <a:buFont typeface="+mj-lt"/>
              <a:buAutoNum type="arabicPeriod" startAt="3"/>
            </a:pPr>
            <a:r>
              <a:rPr lang="fr-FR" sz="2000" dirty="0" smtClean="0"/>
              <a:t>Lésions ostéo-</a:t>
            </a:r>
            <a:r>
              <a:rPr lang="fr-FR" sz="2000" dirty="0" err="1" smtClean="0"/>
              <a:t>cartillagineuses</a:t>
            </a:r>
            <a:r>
              <a:rPr lang="fr-FR" sz="2000" dirty="0" smtClean="0"/>
              <a:t> irréversibles et formation d’abcès après une semaine</a:t>
            </a:r>
          </a:p>
          <a:p>
            <a:pPr lvl="1"/>
            <a:endParaRPr lang="fr-FR" dirty="0" smtClean="0"/>
          </a:p>
          <a:p>
            <a:pPr marL="914400" lvl="2" indent="0">
              <a:buNone/>
            </a:pP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2555777" y="1614551"/>
            <a:ext cx="4015496" cy="36146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876256" y="5013176"/>
            <a:ext cx="914400" cy="171450"/>
          </a:xfrm>
          <a:prstGeom prst="rect">
            <a:avLst/>
          </a:prstGeom>
          <a:noFill/>
          <a:ln w="9525">
            <a:noFill/>
            <a:miter lim="800000"/>
            <a:headEnd/>
            <a:tailEnd/>
          </a:ln>
        </p:spPr>
      </p:pic>
    </p:spTree>
    <p:extLst>
      <p:ext uri="{BB962C8B-B14F-4D97-AF65-F5344CB8AC3E}">
        <p14:creationId xmlns="" xmlns:p14="http://schemas.microsoft.com/office/powerpoint/2010/main" val="561871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fr-FR" altLang="fr-FR" smtClean="0"/>
              <a:t>Ac. Fusidique</a:t>
            </a:r>
          </a:p>
        </p:txBody>
      </p:sp>
      <p:sp>
        <p:nvSpPr>
          <p:cNvPr id="55298" name="Rectangle 3"/>
          <p:cNvSpPr>
            <a:spLocks noGrp="1"/>
          </p:cNvSpPr>
          <p:nvPr>
            <p:ph type="body" idx="1"/>
          </p:nvPr>
        </p:nvSpPr>
        <p:spPr/>
        <p:txBody>
          <a:bodyPr>
            <a:normAutofit/>
          </a:bodyPr>
          <a:lstStyle/>
          <a:p>
            <a:r>
              <a:rPr lang="fr-FR" altLang="fr-FR" sz="2400" dirty="0" smtClean="0"/>
              <a:t>Bonne diffusion osseuse et bonne activité </a:t>
            </a:r>
            <a:r>
              <a:rPr lang="fr-FR" altLang="fr-FR" sz="2400" dirty="0" err="1" smtClean="0"/>
              <a:t>intra-cellulaire</a:t>
            </a:r>
            <a:endParaRPr lang="fr-FR" altLang="fr-FR" sz="2400" dirty="0" smtClean="0"/>
          </a:p>
          <a:p>
            <a:pPr lvl="8"/>
            <a:endParaRPr lang="fr-FR" altLang="fr-FR" sz="1200" dirty="0" smtClean="0"/>
          </a:p>
          <a:p>
            <a:r>
              <a:rPr lang="fr-FR" altLang="fr-FR" sz="2400" dirty="0" smtClean="0"/>
              <a:t>Plutôt </a:t>
            </a:r>
            <a:r>
              <a:rPr lang="fr-FR" altLang="fr-FR" sz="2400" dirty="0" err="1" smtClean="0"/>
              <a:t>bactériostattique</a:t>
            </a:r>
            <a:r>
              <a:rPr lang="fr-FR" altLang="fr-FR" sz="2400" dirty="0" smtClean="0"/>
              <a:t> , agissant sur Ribosome</a:t>
            </a:r>
          </a:p>
          <a:p>
            <a:pPr lvl="8"/>
            <a:endParaRPr lang="fr-FR" altLang="fr-FR" sz="1200" dirty="0" smtClean="0"/>
          </a:p>
          <a:p>
            <a:r>
              <a:rPr lang="fr-FR" sz="2400" dirty="0" smtClean="0"/>
              <a:t>Emergence de résistance en monothérapie</a:t>
            </a:r>
          </a:p>
          <a:p>
            <a:pPr lvl="8"/>
            <a:endParaRPr lang="fr-FR" sz="1200" dirty="0" smtClean="0"/>
          </a:p>
          <a:p>
            <a:r>
              <a:rPr lang="fr-FR" altLang="fr-FR" sz="2400" dirty="0" smtClean="0"/>
              <a:t>Peu de données cliniques</a:t>
            </a:r>
          </a:p>
          <a:p>
            <a:pPr lvl="8"/>
            <a:endParaRPr lang="fr-FR" altLang="fr-FR" sz="1200" dirty="0" smtClean="0"/>
          </a:p>
          <a:p>
            <a:pPr>
              <a:lnSpc>
                <a:spcPct val="90000"/>
              </a:lnSpc>
              <a:defRPr/>
            </a:pPr>
            <a:r>
              <a:rPr lang="fr-FR" sz="2400" dirty="0" smtClean="0"/>
              <a:t>Posologie : 500mg/8h PO (bonne biodisponibilité)</a:t>
            </a:r>
          </a:p>
          <a:p>
            <a:pPr lvl="8">
              <a:lnSpc>
                <a:spcPct val="90000"/>
              </a:lnSpc>
              <a:defRPr/>
            </a:pPr>
            <a:endParaRPr lang="fr-FR" sz="1200" dirty="0" smtClean="0"/>
          </a:p>
          <a:p>
            <a:pPr>
              <a:lnSpc>
                <a:spcPct val="90000"/>
              </a:lnSpc>
              <a:defRPr/>
            </a:pPr>
            <a:r>
              <a:rPr lang="fr-FR" sz="2400" dirty="0" smtClean="0"/>
              <a:t>Effets indésirables (en association à rifampicine +)</a:t>
            </a:r>
          </a:p>
          <a:p>
            <a:pPr lvl="1">
              <a:lnSpc>
                <a:spcPct val="90000"/>
              </a:lnSpc>
              <a:defRPr/>
            </a:pPr>
            <a:r>
              <a:rPr lang="fr-FR" sz="2000" dirty="0" smtClean="0"/>
              <a:t>Nausée</a:t>
            </a:r>
          </a:p>
          <a:p>
            <a:pPr lvl="1">
              <a:lnSpc>
                <a:spcPct val="90000"/>
              </a:lnSpc>
              <a:defRPr/>
            </a:pPr>
            <a:r>
              <a:rPr lang="fr-FR" sz="2000" dirty="0" smtClean="0"/>
              <a:t>Hépatite </a:t>
            </a:r>
            <a:r>
              <a:rPr lang="fr-FR" sz="2000" dirty="0" err="1" smtClean="0"/>
              <a:t>cholestatique</a:t>
            </a:r>
            <a:r>
              <a:rPr lang="fr-FR" sz="2000" dirty="0" smtClean="0"/>
              <a:t>, ictère</a:t>
            </a:r>
          </a:p>
          <a:p>
            <a:endParaRPr lang="fr-FR" altLang="fr-FR" sz="2400" dirty="0" smtClean="0"/>
          </a:p>
          <a:p>
            <a:endParaRPr lang="fr-FR" altLang="fr-FR" sz="2400" dirty="0" smtClean="0"/>
          </a:p>
        </p:txBody>
      </p:sp>
    </p:spTree>
    <p:extLst>
      <p:ext uri="{BB962C8B-B14F-4D97-AF65-F5344CB8AC3E}">
        <p14:creationId xmlns="" xmlns:p14="http://schemas.microsoft.com/office/powerpoint/2010/main" val="400127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r>
              <a:rPr lang="fr-FR" altLang="fr-FR" smtClean="0"/>
              <a:t>Linézolide</a:t>
            </a:r>
          </a:p>
        </p:txBody>
      </p:sp>
      <p:sp>
        <p:nvSpPr>
          <p:cNvPr id="60418" name="Espace réservé du contenu 2"/>
          <p:cNvSpPr>
            <a:spLocks noGrp="1"/>
          </p:cNvSpPr>
          <p:nvPr>
            <p:ph idx="1"/>
          </p:nvPr>
        </p:nvSpPr>
        <p:spPr>
          <a:xfrm>
            <a:off x="539552" y="1700808"/>
            <a:ext cx="8229600" cy="4525963"/>
          </a:xfrm>
        </p:spPr>
        <p:txBody>
          <a:bodyPr>
            <a:normAutofit fontScale="92500" lnSpcReduction="10000"/>
          </a:bodyPr>
          <a:lstStyle/>
          <a:p>
            <a:r>
              <a:rPr lang="fr-FR" altLang="fr-FR" sz="2400" dirty="0" err="1" smtClean="0"/>
              <a:t>Oxazolidinone</a:t>
            </a:r>
            <a:endParaRPr lang="fr-FR" altLang="fr-FR" sz="2400" dirty="0" smtClean="0"/>
          </a:p>
          <a:p>
            <a:r>
              <a:rPr lang="fr-FR" altLang="fr-FR" sz="2400" dirty="0" smtClean="0"/>
              <a:t>Agit en inhibant la fusion des sous unité 30s et 50s des ribosomes: blocage de la synthèse des protéines (toxines y compris)</a:t>
            </a:r>
          </a:p>
          <a:p>
            <a:r>
              <a:rPr lang="fr-FR" altLang="fr-FR" sz="2400" dirty="0" smtClean="0"/>
              <a:t>Excellente biodisponibilité (100%)</a:t>
            </a:r>
          </a:p>
          <a:p>
            <a:r>
              <a:rPr lang="fr-FR" altLang="fr-FR" sz="2400" dirty="0" smtClean="0"/>
              <a:t>Bonne diffusion </a:t>
            </a:r>
            <a:r>
              <a:rPr lang="fr-FR" altLang="fr-FR" sz="2400" dirty="0" err="1" smtClean="0"/>
              <a:t>ostéo</a:t>
            </a:r>
            <a:r>
              <a:rPr lang="fr-FR" altLang="fr-FR" sz="2400" dirty="0" smtClean="0"/>
              <a:t>-articulaire</a:t>
            </a:r>
          </a:p>
          <a:p>
            <a:r>
              <a:rPr lang="fr-FR" altLang="fr-FR" sz="2400" dirty="0" smtClean="0"/>
              <a:t>Spectre large Gram+, y compris SARM, </a:t>
            </a:r>
            <a:r>
              <a:rPr lang="fr-FR" altLang="fr-FR" sz="2400" dirty="0" err="1" smtClean="0"/>
              <a:t>Enterocoques</a:t>
            </a:r>
            <a:r>
              <a:rPr lang="fr-FR" altLang="fr-FR" sz="2400" dirty="0" smtClean="0"/>
              <a:t>..</a:t>
            </a:r>
          </a:p>
          <a:p>
            <a:r>
              <a:rPr lang="fr-FR" altLang="fr-FR" sz="2400" dirty="0" smtClean="0"/>
              <a:t>Interaction: IMAO, IRS (</a:t>
            </a:r>
            <a:r>
              <a:rPr lang="fr-FR" altLang="fr-FR" sz="2400" dirty="0" err="1" smtClean="0"/>
              <a:t>sd</a:t>
            </a:r>
            <a:r>
              <a:rPr lang="fr-FR" altLang="fr-FR" sz="2400" dirty="0" smtClean="0"/>
              <a:t> </a:t>
            </a:r>
            <a:r>
              <a:rPr lang="fr-FR" altLang="fr-FR" sz="2400" dirty="0" err="1" smtClean="0"/>
              <a:t>serotoninergique</a:t>
            </a:r>
            <a:r>
              <a:rPr lang="fr-FR" altLang="fr-FR" sz="2400" dirty="0" smtClean="0"/>
              <a:t>)</a:t>
            </a:r>
          </a:p>
          <a:p>
            <a:r>
              <a:rPr lang="fr-FR" altLang="fr-FR" sz="2400" b="1" dirty="0" smtClean="0"/>
              <a:t>Toxicité</a:t>
            </a:r>
            <a:r>
              <a:rPr lang="fr-FR" altLang="fr-FR" sz="2400" dirty="0" smtClean="0"/>
              <a:t> (utilisation prolongée):</a:t>
            </a:r>
          </a:p>
          <a:p>
            <a:pPr lvl="1"/>
            <a:r>
              <a:rPr lang="fr-FR" altLang="fr-FR" sz="2000" dirty="0" smtClean="0"/>
              <a:t>Hématologique</a:t>
            </a:r>
          </a:p>
          <a:p>
            <a:pPr lvl="1"/>
            <a:r>
              <a:rPr lang="fr-FR" altLang="fr-FR" sz="2000" dirty="0" smtClean="0"/>
              <a:t>Neurologique (neuropathie périphérique, neuropathie périphérique)</a:t>
            </a:r>
          </a:p>
          <a:p>
            <a:pPr lvl="1"/>
            <a:r>
              <a:rPr lang="fr-FR" altLang="fr-FR" sz="2000" dirty="0" smtClean="0"/>
              <a:t>Acidose lactique</a:t>
            </a:r>
          </a:p>
          <a:p>
            <a:pPr lvl="1"/>
            <a:r>
              <a:rPr lang="fr-FR" altLang="fr-FR" sz="2000" dirty="0" smtClean="0"/>
              <a:t>Moindre si association avec rifampicine </a:t>
            </a:r>
          </a:p>
          <a:p>
            <a:pPr marL="3657600" lvl="8" indent="0">
              <a:buNone/>
            </a:pPr>
            <a:r>
              <a:rPr lang="fr-FR" sz="1200" dirty="0" smtClean="0"/>
              <a:t>Legout </a:t>
            </a:r>
            <a:r>
              <a:rPr lang="fr-FR" sz="1200" dirty="0"/>
              <a:t>et al. JAC 2010</a:t>
            </a:r>
          </a:p>
          <a:p>
            <a:pPr lvl="1"/>
            <a:endParaRPr lang="fr-FR" altLang="fr-FR" sz="2000" dirty="0" smtClean="0"/>
          </a:p>
          <a:p>
            <a:pPr>
              <a:buFont typeface="Arial" charset="0"/>
              <a:buNone/>
            </a:pPr>
            <a:endParaRPr lang="fr-FR" altLang="fr-FR" dirty="0" smtClean="0"/>
          </a:p>
          <a:p>
            <a:endParaRPr lang="fr-FR" altLang="fr-FR" dirty="0" smtClean="0"/>
          </a:p>
        </p:txBody>
      </p:sp>
    </p:spTree>
    <p:extLst>
      <p:ext uri="{BB962C8B-B14F-4D97-AF65-F5344CB8AC3E}">
        <p14:creationId xmlns="" xmlns:p14="http://schemas.microsoft.com/office/powerpoint/2010/main" val="4231916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p:txBody>
          <a:bodyPr>
            <a:normAutofit/>
          </a:bodyPr>
          <a:lstStyle/>
          <a:p>
            <a:r>
              <a:rPr lang="fr-FR" altLang="fr-FR" dirty="0" smtClean="0"/>
              <a:t>Les autres molécules</a:t>
            </a:r>
          </a:p>
        </p:txBody>
      </p:sp>
      <p:sp>
        <p:nvSpPr>
          <p:cNvPr id="55298" name="Espace réservé du contenu 2"/>
          <p:cNvSpPr>
            <a:spLocks noGrp="1"/>
          </p:cNvSpPr>
          <p:nvPr>
            <p:ph idx="1"/>
          </p:nvPr>
        </p:nvSpPr>
        <p:spPr>
          <a:ln>
            <a:miter lim="800000"/>
            <a:headEnd/>
            <a:tailEnd/>
          </a:ln>
        </p:spPr>
        <p:txBody>
          <a:bodyPr>
            <a:normAutofit fontScale="92500" lnSpcReduction="10000"/>
          </a:bodyPr>
          <a:lstStyle/>
          <a:p>
            <a:pPr>
              <a:defRPr/>
            </a:pPr>
            <a:r>
              <a:rPr lang="fr-FR" dirty="0" smtClean="0"/>
              <a:t>Clindamycine:</a:t>
            </a:r>
          </a:p>
          <a:p>
            <a:pPr lvl="1">
              <a:defRPr/>
            </a:pPr>
            <a:r>
              <a:rPr lang="fr-FR" sz="2400" dirty="0" smtClean="0"/>
              <a:t>Bonne biodisponibilité</a:t>
            </a:r>
          </a:p>
          <a:p>
            <a:pPr lvl="1">
              <a:defRPr/>
            </a:pPr>
            <a:r>
              <a:rPr lang="fr-FR" sz="2400" dirty="0" smtClean="0"/>
              <a:t>Bonne diffusion osseuse et activité sur SA </a:t>
            </a:r>
            <a:r>
              <a:rPr lang="fr-FR" sz="2400" dirty="0" err="1" smtClean="0"/>
              <a:t>intra-cellulaires</a:t>
            </a:r>
            <a:endParaRPr lang="fr-FR" sz="2400" dirty="0" smtClean="0"/>
          </a:p>
          <a:p>
            <a:pPr lvl="1">
              <a:defRPr/>
            </a:pPr>
            <a:r>
              <a:rPr lang="fr-FR" sz="2400" dirty="0" smtClean="0"/>
              <a:t>Ne pas utiliser sur les souches </a:t>
            </a:r>
            <a:r>
              <a:rPr lang="fr-FR" sz="2400" dirty="0" err="1" smtClean="0"/>
              <a:t>erythro</a:t>
            </a:r>
            <a:r>
              <a:rPr lang="fr-FR" sz="2400" dirty="0" smtClean="0"/>
              <a:t>-R</a:t>
            </a:r>
          </a:p>
          <a:p>
            <a:pPr lvl="1">
              <a:defRPr/>
            </a:pPr>
            <a:r>
              <a:rPr lang="fr-FR" sz="2400" dirty="0" smtClean="0"/>
              <a:t>Effet indésirable « redouté »: colite CD</a:t>
            </a:r>
          </a:p>
          <a:p>
            <a:pPr lvl="1">
              <a:defRPr/>
            </a:pPr>
            <a:r>
              <a:rPr lang="fr-FR" sz="2400" dirty="0" smtClean="0"/>
              <a:t>Majorer la posologie si association avec </a:t>
            </a:r>
            <a:r>
              <a:rPr lang="fr-FR" sz="2400" dirty="0" err="1" smtClean="0"/>
              <a:t>rifam</a:t>
            </a:r>
            <a:r>
              <a:rPr lang="fr-FR" sz="2400" dirty="0" smtClean="0"/>
              <a:t> (2400mg/j)</a:t>
            </a:r>
          </a:p>
          <a:p>
            <a:pPr lvl="6">
              <a:defRPr/>
            </a:pPr>
            <a:endParaRPr lang="fr-FR" sz="1600" dirty="0" smtClean="0"/>
          </a:p>
          <a:p>
            <a:pPr>
              <a:defRPr/>
            </a:pPr>
            <a:r>
              <a:rPr lang="fr-FR" dirty="0" err="1" smtClean="0"/>
              <a:t>Cotrimoxazole</a:t>
            </a:r>
            <a:r>
              <a:rPr lang="fr-FR" dirty="0" smtClean="0"/>
              <a:t>: </a:t>
            </a:r>
          </a:p>
          <a:p>
            <a:pPr lvl="1">
              <a:defRPr/>
            </a:pPr>
            <a:r>
              <a:rPr lang="fr-FR" sz="2400" dirty="0" smtClean="0"/>
              <a:t>Posologie habituelle: 3200mg/j (</a:t>
            </a:r>
            <a:r>
              <a:rPr lang="fr-FR" sz="2400" dirty="0" err="1" smtClean="0"/>
              <a:t>bactrim</a:t>
            </a:r>
            <a:r>
              <a:rPr lang="fr-FR" sz="2400" dirty="0" smtClean="0"/>
              <a:t> F: 2-0-2)</a:t>
            </a:r>
          </a:p>
          <a:p>
            <a:pPr lvl="1">
              <a:defRPr/>
            </a:pPr>
            <a:r>
              <a:rPr lang="fr-FR" sz="2400" dirty="0" smtClean="0"/>
              <a:t>Toxicité hémato et rénale potentielle:</a:t>
            </a:r>
          </a:p>
          <a:p>
            <a:pPr lvl="1">
              <a:defRPr/>
            </a:pPr>
            <a:r>
              <a:rPr lang="fr-FR" sz="2400" dirty="0" smtClean="0"/>
              <a:t>Surveillance NFS et </a:t>
            </a:r>
            <a:r>
              <a:rPr lang="fr-FR" sz="2400" dirty="0" err="1" smtClean="0"/>
              <a:t>créat</a:t>
            </a:r>
            <a:r>
              <a:rPr lang="fr-FR" sz="2400" dirty="0" smtClean="0"/>
              <a:t>, </a:t>
            </a:r>
            <a:r>
              <a:rPr lang="fr-FR" sz="2400" dirty="0" err="1" smtClean="0"/>
              <a:t>supplémentassion</a:t>
            </a:r>
            <a:r>
              <a:rPr lang="fr-FR" sz="2400" dirty="0" smtClean="0"/>
              <a:t> acide </a:t>
            </a:r>
            <a:r>
              <a:rPr lang="fr-FR" sz="2400" dirty="0" err="1"/>
              <a:t>f</a:t>
            </a:r>
            <a:r>
              <a:rPr lang="fr-FR" sz="2400" dirty="0" err="1" smtClean="0"/>
              <a:t>olinique</a:t>
            </a:r>
            <a:r>
              <a:rPr lang="fr-FR" sz="2400" dirty="0" smtClean="0"/>
              <a:t> éventuelle </a:t>
            </a:r>
          </a:p>
        </p:txBody>
      </p:sp>
    </p:spTree>
    <p:extLst>
      <p:ext uri="{BB962C8B-B14F-4D97-AF65-F5344CB8AC3E}">
        <p14:creationId xmlns="" xmlns:p14="http://schemas.microsoft.com/office/powerpoint/2010/main" val="2057806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0" y="1828800"/>
            <a:ext cx="8960556" cy="4343400"/>
          </a:xfrm>
          <a:noFill/>
          <a:ln/>
          <a:extLst>
            <a:ext uri="{91240B29-F687-4F45-9708-019B960494DF}">
              <a14:hiddenLine xmlns="" xmlns:a14="http://schemas.microsoft.com/office/drawing/2010/main" w="12700">
                <a:solidFill>
                  <a:schemeClr val="tx1"/>
                </a:solidFill>
                <a:miter lim="800000"/>
                <a:headEnd/>
                <a:tailEnd/>
              </a14:hiddenLine>
            </a:ext>
          </a:extLst>
        </p:spPr>
        <p:txBody>
          <a:bodyPr lIns="78417" tIns="38520" rIns="78417" bIns="38520"/>
          <a:lstStyle/>
          <a:p>
            <a:pPr marL="0" indent="165087" algn="just">
              <a:lnSpc>
                <a:spcPct val="90000"/>
              </a:lnSpc>
            </a:pPr>
            <a:r>
              <a:rPr lang="fr-FR" sz="1700"/>
              <a:t>Un homme âgé de 27 ans se présente pour l'apparition depuis 72 h d'un inflammation du genou gauche, avec impotence fonctionnelle totale. Une antibiothérapie par Augmentin</a:t>
            </a:r>
            <a:r>
              <a:rPr lang="fr-FR" sz="1700" baseline="30000"/>
              <a:t>®</a:t>
            </a:r>
            <a:r>
              <a:rPr lang="fr-FR" sz="1700"/>
              <a:t> à la posologie de 1g matin et soir a été prescrite depuis 3 heures. Il existe un oedème  important, une inflammation majeure et des signes d'épanchement intra-articulaire. La température est à 39°6. Les frissons sont nombreux. La NFS retrouve une anémie à 11 g/dl et une hyperleucocytose à 27 000/mm</a:t>
            </a:r>
            <a:r>
              <a:rPr lang="fr-FR" sz="1700" baseline="30000"/>
              <a:t>3</a:t>
            </a:r>
            <a:r>
              <a:rPr lang="fr-FR" sz="1700"/>
              <a:t>, dont 89% de PN. La ponction retrouve 50 000 PN/mm</a:t>
            </a:r>
            <a:r>
              <a:rPr lang="fr-FR" sz="1700" baseline="30000"/>
              <a:t>3</a:t>
            </a:r>
            <a:r>
              <a:rPr lang="fr-FR" sz="1700"/>
              <a:t>, altérés. L'examen direct est négatif.</a:t>
            </a:r>
          </a:p>
          <a:p>
            <a:pPr marL="0" indent="165087">
              <a:lnSpc>
                <a:spcPct val="90000"/>
              </a:lnSpc>
            </a:pPr>
            <a:r>
              <a:rPr lang="fr-FR" sz="1700"/>
              <a:t>Questions</a:t>
            </a:r>
          </a:p>
          <a:p>
            <a:pPr marL="412718" lvl="1" indent="0">
              <a:lnSpc>
                <a:spcPct val="90000"/>
              </a:lnSpc>
            </a:pPr>
            <a:r>
              <a:rPr lang="fr-FR" sz="1600" b="1"/>
              <a:t>Optez vous pour une mono ou une bithérapie ?</a:t>
            </a:r>
          </a:p>
          <a:p>
            <a:pPr marL="412718" lvl="1" indent="0">
              <a:lnSpc>
                <a:spcPct val="90000"/>
              </a:lnSpc>
            </a:pPr>
            <a:r>
              <a:rPr lang="fr-FR" sz="1600" b="1"/>
              <a:t>Peut on utiliser une antibiothérapie par voie orale d'emblée ?</a:t>
            </a:r>
          </a:p>
          <a:p>
            <a:pPr marL="412718" lvl="1" indent="0">
              <a:lnSpc>
                <a:spcPct val="90000"/>
              </a:lnSpc>
            </a:pPr>
            <a:r>
              <a:rPr lang="fr-FR" sz="1600" b="1"/>
              <a:t>Quelles sont vos options antibiotiques de première intention ? Prévoyez vous un traitement "de relais" ?</a:t>
            </a:r>
          </a:p>
          <a:p>
            <a:pPr marL="412718" lvl="1" indent="0">
              <a:lnSpc>
                <a:spcPct val="90000"/>
              </a:lnSpc>
            </a:pPr>
            <a:r>
              <a:rPr lang="fr-FR" sz="1600" b="1"/>
              <a:t>Sur quels critères va t'on juger de l'efficacité du traitement ?</a:t>
            </a:r>
          </a:p>
          <a:p>
            <a:pPr marL="412718" lvl="1" indent="0">
              <a:lnSpc>
                <a:spcPct val="90000"/>
              </a:lnSpc>
            </a:pPr>
            <a:r>
              <a:rPr lang="fr-FR" sz="1600" b="1"/>
              <a:t>Quelle sera la durée totale du traitement ?</a:t>
            </a:r>
          </a:p>
        </p:txBody>
      </p:sp>
      <p:sp>
        <p:nvSpPr>
          <p:cNvPr id="2" name="Titre 1"/>
          <p:cNvSpPr>
            <a:spLocks noGrp="1"/>
          </p:cNvSpPr>
          <p:nvPr>
            <p:ph type="title"/>
          </p:nvPr>
        </p:nvSpPr>
        <p:spPr/>
        <p:txBody>
          <a:bodyPr/>
          <a:lstStyle/>
          <a:p>
            <a:r>
              <a:rPr lang="fr-FR" dirty="0" smtClean="0"/>
              <a:t>Cas clinique : Kevin</a:t>
            </a:r>
            <a:endParaRPr lang="fr-FR" dirty="0"/>
          </a:p>
        </p:txBody>
      </p:sp>
    </p:spTree>
    <p:extLst>
      <p:ext uri="{BB962C8B-B14F-4D97-AF65-F5344CB8AC3E}">
        <p14:creationId xmlns="" xmlns:p14="http://schemas.microsoft.com/office/powerpoint/2010/main" val="25576302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 antibiothérapie des infections </a:t>
            </a:r>
            <a:r>
              <a:rPr lang="fr-FR" dirty="0" err="1" smtClean="0"/>
              <a:t>ostéo</a:t>
            </a:r>
            <a:r>
              <a:rPr lang="fr-FR" dirty="0" smtClean="0"/>
              <a:t>-articulaires</a:t>
            </a:r>
            <a:endParaRPr lang="fr-FR" dirty="0"/>
          </a:p>
        </p:txBody>
      </p:sp>
      <p:sp>
        <p:nvSpPr>
          <p:cNvPr id="5" name="Espace réservé du texte 4"/>
          <p:cNvSpPr>
            <a:spLocks noGrp="1"/>
          </p:cNvSpPr>
          <p:nvPr>
            <p:ph type="subTitle" idx="1"/>
          </p:nvPr>
        </p:nvSpPr>
        <p:spPr/>
        <p:txBody>
          <a:bodyPr/>
          <a:lstStyle/>
          <a:p>
            <a:r>
              <a:rPr lang="fr-FR" dirty="0" smtClean="0"/>
              <a:t>En pratique….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Traitement initial (1)</a:t>
            </a:r>
            <a:endParaRPr lang="fr-FR" dirty="0"/>
          </a:p>
        </p:txBody>
      </p:sp>
      <p:sp>
        <p:nvSpPr>
          <p:cNvPr id="5" name="Espace réservé du contenu 4"/>
          <p:cNvSpPr>
            <a:spLocks noGrp="1"/>
          </p:cNvSpPr>
          <p:nvPr>
            <p:ph idx="1"/>
          </p:nvPr>
        </p:nvSpPr>
        <p:spPr>
          <a:xfrm>
            <a:off x="457200" y="1556792"/>
            <a:ext cx="8229600" cy="4752528"/>
          </a:xfrm>
        </p:spPr>
        <p:txBody>
          <a:bodyPr>
            <a:normAutofit/>
          </a:bodyPr>
          <a:lstStyle/>
          <a:p>
            <a:r>
              <a:rPr lang="fr-FR" sz="2400" dirty="0" smtClean="0"/>
              <a:t>L’antibiothérapie doit:</a:t>
            </a:r>
          </a:p>
          <a:p>
            <a:pPr lvl="1"/>
            <a:r>
              <a:rPr lang="fr-FR" sz="1900" dirty="0" smtClean="0"/>
              <a:t>Être </a:t>
            </a:r>
            <a:r>
              <a:rPr lang="fr-FR" sz="1900" b="1" dirty="0" smtClean="0"/>
              <a:t>bactéricide</a:t>
            </a:r>
            <a:r>
              <a:rPr lang="fr-FR" sz="1900" dirty="0" smtClean="0"/>
              <a:t> et diminuer rapidement l’inoculum </a:t>
            </a:r>
          </a:p>
          <a:p>
            <a:pPr lvl="1"/>
            <a:r>
              <a:rPr lang="fr-FR" sz="1900" dirty="0" smtClean="0"/>
              <a:t>Être associée à un </a:t>
            </a:r>
            <a:r>
              <a:rPr lang="fr-FR" sz="1900" b="1" dirty="0" smtClean="0"/>
              <a:t>faible risque sélection </a:t>
            </a:r>
            <a:r>
              <a:rPr lang="fr-FR" sz="1900" dirty="0" smtClean="0"/>
              <a:t>de résistance au site infecté</a:t>
            </a:r>
          </a:p>
          <a:p>
            <a:pPr lvl="1"/>
            <a:r>
              <a:rPr lang="fr-FR" sz="1900" dirty="0" smtClean="0"/>
              <a:t>Avoir le moins d’impact possible sur le </a:t>
            </a:r>
            <a:r>
              <a:rPr lang="fr-FR" sz="1900" b="1" dirty="0" err="1" smtClean="0"/>
              <a:t>microbiote</a:t>
            </a:r>
            <a:r>
              <a:rPr lang="fr-FR" sz="1900" b="1" dirty="0" smtClean="0"/>
              <a:t> intestinal</a:t>
            </a:r>
          </a:p>
          <a:p>
            <a:pPr lvl="3"/>
            <a:endParaRPr lang="fr-FR" sz="1100" dirty="0" smtClean="0"/>
          </a:p>
          <a:p>
            <a:r>
              <a:rPr lang="fr-FR" sz="2400" dirty="0" smtClean="0"/>
              <a:t>Traitement de référence selon bactérie:</a:t>
            </a:r>
          </a:p>
          <a:p>
            <a:pPr lvl="1"/>
            <a:r>
              <a:rPr lang="fr-FR" sz="1900" b="1" dirty="0" smtClean="0"/>
              <a:t>SAMS</a:t>
            </a:r>
            <a:r>
              <a:rPr lang="fr-FR" sz="1900" dirty="0" smtClean="0"/>
              <a:t>: monothérapie </a:t>
            </a:r>
            <a:r>
              <a:rPr lang="fr-FR" sz="1900" dirty="0" err="1" smtClean="0"/>
              <a:t>cloxacilline</a:t>
            </a:r>
            <a:r>
              <a:rPr lang="fr-FR" sz="1900" dirty="0" smtClean="0"/>
              <a:t> (ou oxacilline) : 100-150mg/kg/j </a:t>
            </a:r>
            <a:br>
              <a:rPr lang="fr-FR" sz="1900" dirty="0" smtClean="0"/>
            </a:br>
            <a:r>
              <a:rPr lang="fr-FR" sz="1900" dirty="0" smtClean="0"/>
              <a:t>(en 4 injection par jour ou en IVSE/8h)</a:t>
            </a:r>
          </a:p>
          <a:p>
            <a:pPr lvl="1"/>
            <a:r>
              <a:rPr lang="fr-FR" sz="1900" b="1" dirty="0" smtClean="0"/>
              <a:t>SARM</a:t>
            </a:r>
            <a:r>
              <a:rPr lang="fr-FR" sz="1900" dirty="0" smtClean="0"/>
              <a:t>: selon CMI: </a:t>
            </a:r>
          </a:p>
          <a:p>
            <a:pPr lvl="2"/>
            <a:r>
              <a:rPr lang="fr-FR" sz="1500" dirty="0" smtClean="0"/>
              <a:t>vancomycine IVSE (dose de charge), si CMI &lt;1,5</a:t>
            </a:r>
          </a:p>
          <a:p>
            <a:pPr lvl="2"/>
            <a:r>
              <a:rPr lang="fr-FR" sz="1500" dirty="0" smtClean="0"/>
              <a:t>ou </a:t>
            </a:r>
            <a:r>
              <a:rPr lang="el-GR" sz="1500" dirty="0" smtClean="0"/>
              <a:t>β</a:t>
            </a:r>
            <a:r>
              <a:rPr lang="fr-FR" sz="1500" dirty="0" smtClean="0"/>
              <a:t>-</a:t>
            </a:r>
            <a:r>
              <a:rPr lang="fr-FR" sz="1500" dirty="0" err="1" smtClean="0"/>
              <a:t>lactamine</a:t>
            </a:r>
            <a:r>
              <a:rPr lang="fr-FR" sz="1500" dirty="0" smtClean="0"/>
              <a:t> active sur SARM, </a:t>
            </a:r>
          </a:p>
          <a:p>
            <a:pPr lvl="2"/>
            <a:r>
              <a:rPr lang="fr-FR" sz="1500" dirty="0" smtClean="0"/>
              <a:t>ou bithérapie Daptomycine +[</a:t>
            </a:r>
            <a:r>
              <a:rPr lang="fr-FR" sz="1500" dirty="0" err="1" smtClean="0"/>
              <a:t>fosfo</a:t>
            </a:r>
            <a:r>
              <a:rPr lang="fr-FR" sz="1500" dirty="0" smtClean="0"/>
              <a:t> ou </a:t>
            </a:r>
            <a:r>
              <a:rPr lang="el-GR" sz="1500" dirty="0" smtClean="0"/>
              <a:t>β</a:t>
            </a:r>
            <a:r>
              <a:rPr lang="fr-FR" sz="1500" dirty="0" smtClean="0"/>
              <a:t>-</a:t>
            </a:r>
            <a:r>
              <a:rPr lang="fr-FR" sz="1500" dirty="0" err="1" smtClean="0"/>
              <a:t>lact</a:t>
            </a:r>
            <a:r>
              <a:rPr lang="fr-FR" sz="1500" dirty="0" smtClean="0"/>
              <a:t> ou aminoside]</a:t>
            </a:r>
            <a:endParaRPr lang="fr-FR" sz="1100" dirty="0" smtClean="0"/>
          </a:p>
          <a:p>
            <a:pPr lvl="1"/>
            <a:r>
              <a:rPr lang="fr-FR" sz="1900" b="1" dirty="0" err="1" smtClean="0"/>
              <a:t>Strepto</a:t>
            </a:r>
            <a:r>
              <a:rPr lang="fr-FR" sz="1900" b="1" dirty="0" smtClean="0"/>
              <a:t>/Pneumo/</a:t>
            </a:r>
            <a:r>
              <a:rPr lang="fr-FR" sz="1900" b="1" dirty="0" err="1" smtClean="0"/>
              <a:t>Enterocoque</a:t>
            </a:r>
            <a:r>
              <a:rPr lang="fr-FR" sz="1900" dirty="0" smtClean="0"/>
              <a:t>: </a:t>
            </a:r>
            <a:r>
              <a:rPr lang="fr-FR" sz="1900" dirty="0" err="1" smtClean="0"/>
              <a:t>Amox</a:t>
            </a:r>
            <a:r>
              <a:rPr lang="fr-FR" sz="1900" dirty="0" smtClean="0"/>
              <a:t> IVSE (+dose de charge) 150mg/Kg/j</a:t>
            </a:r>
          </a:p>
          <a:p>
            <a:pPr lvl="1"/>
            <a:r>
              <a:rPr lang="fr-FR" sz="1900" b="1" dirty="0" smtClean="0"/>
              <a:t>Entérobactérie : </a:t>
            </a:r>
            <a:r>
              <a:rPr lang="el-GR" sz="1900" dirty="0" smtClean="0"/>
              <a:t>β</a:t>
            </a:r>
            <a:r>
              <a:rPr lang="fr-FR" sz="1900" dirty="0" smtClean="0"/>
              <a:t>-</a:t>
            </a:r>
            <a:r>
              <a:rPr lang="fr-FR" sz="1900" dirty="0" err="1" smtClean="0"/>
              <a:t>lactamine</a:t>
            </a:r>
            <a:r>
              <a:rPr lang="fr-FR" sz="1900"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initial (2)</a:t>
            </a:r>
            <a:endParaRPr lang="fr-FR" dirty="0"/>
          </a:p>
        </p:txBody>
      </p:sp>
      <p:sp>
        <p:nvSpPr>
          <p:cNvPr id="3" name="Espace réservé du contenu 2"/>
          <p:cNvSpPr>
            <a:spLocks noGrp="1"/>
          </p:cNvSpPr>
          <p:nvPr>
            <p:ph idx="1"/>
          </p:nvPr>
        </p:nvSpPr>
        <p:spPr/>
        <p:txBody>
          <a:bodyPr>
            <a:normAutofit/>
          </a:bodyPr>
          <a:lstStyle/>
          <a:p>
            <a:r>
              <a:rPr lang="fr-FR" sz="2400" dirty="0" smtClean="0"/>
              <a:t>En cas d’allergie pénicilline:</a:t>
            </a:r>
          </a:p>
          <a:p>
            <a:pPr lvl="1"/>
            <a:r>
              <a:rPr lang="fr-FR" sz="1900" b="1" dirty="0" smtClean="0"/>
              <a:t>SAMS, </a:t>
            </a:r>
            <a:r>
              <a:rPr lang="fr-FR" sz="1900" b="1" dirty="0" err="1" smtClean="0"/>
              <a:t>Strepto</a:t>
            </a:r>
            <a:r>
              <a:rPr lang="fr-FR" sz="1900" dirty="0" smtClean="0"/>
              <a:t>: </a:t>
            </a:r>
            <a:r>
              <a:rPr lang="fr-FR" sz="1900" dirty="0" err="1" smtClean="0"/>
              <a:t>Céfazoline</a:t>
            </a:r>
            <a:r>
              <a:rPr lang="fr-FR" sz="1900" dirty="0" smtClean="0"/>
              <a:t> ou Clindamycine</a:t>
            </a:r>
          </a:p>
          <a:p>
            <a:pPr lvl="1"/>
            <a:r>
              <a:rPr lang="fr-FR" sz="1900" b="1" dirty="0" err="1" smtClean="0"/>
              <a:t>Enterocoque</a:t>
            </a:r>
            <a:r>
              <a:rPr lang="fr-FR" sz="1900" dirty="0" smtClean="0"/>
              <a:t>: </a:t>
            </a:r>
            <a:r>
              <a:rPr lang="fr-FR" sz="1900" dirty="0" err="1" smtClean="0"/>
              <a:t>glycopeptides</a:t>
            </a:r>
            <a:endParaRPr lang="fr-FR" sz="1900" dirty="0" smtClean="0"/>
          </a:p>
          <a:p>
            <a:pPr lvl="1"/>
            <a:r>
              <a:rPr lang="fr-FR" sz="1900" b="1" dirty="0" smtClean="0"/>
              <a:t>Entérobactérie</a:t>
            </a:r>
            <a:r>
              <a:rPr lang="fr-FR" sz="1900" dirty="0" smtClean="0"/>
              <a:t>: céphalosporine 3G ou </a:t>
            </a:r>
            <a:r>
              <a:rPr lang="fr-FR" sz="1900" dirty="0" err="1" smtClean="0"/>
              <a:t>Aztréonam</a:t>
            </a:r>
            <a:r>
              <a:rPr lang="fr-FR" sz="1900" dirty="0" smtClean="0"/>
              <a:t> ou </a:t>
            </a:r>
            <a:r>
              <a:rPr lang="fr-FR" sz="1900" dirty="0" err="1" smtClean="0"/>
              <a:t>Fluoroquinolone</a:t>
            </a:r>
            <a:endParaRPr lang="fr-FR" sz="1900" dirty="0" smtClean="0"/>
          </a:p>
          <a:p>
            <a:pPr lvl="8"/>
            <a:endParaRPr lang="fr-FR" sz="1100" dirty="0" smtClean="0"/>
          </a:p>
          <a:p>
            <a:r>
              <a:rPr lang="fr-FR" sz="2300" dirty="0" smtClean="0"/>
              <a:t>Duré traitement de phase initiale dépend de:</a:t>
            </a:r>
          </a:p>
          <a:p>
            <a:pPr lvl="1"/>
            <a:r>
              <a:rPr lang="fr-FR" sz="1900" dirty="0" smtClean="0"/>
              <a:t>L’ évolution clinique et éventuellement microbiologique</a:t>
            </a:r>
          </a:p>
          <a:p>
            <a:pPr lvl="1"/>
            <a:r>
              <a:rPr lang="fr-FR" sz="1900" dirty="0" smtClean="0"/>
              <a:t>De la « taille de l’inoculum restant »</a:t>
            </a:r>
          </a:p>
          <a:p>
            <a:pPr lvl="1"/>
            <a:r>
              <a:rPr lang="fr-FR" sz="1900" dirty="0" smtClean="0"/>
              <a:t>La présence d’une autre localisation infectieuse (endocardite ?)</a:t>
            </a:r>
          </a:p>
          <a:p>
            <a:pPr lvl="1"/>
            <a:r>
              <a:rPr lang="fr-FR" sz="1900" dirty="0" smtClean="0"/>
              <a:t>La négativation des hémocultures</a:t>
            </a:r>
          </a:p>
          <a:p>
            <a:pPr lvl="1"/>
            <a:r>
              <a:rPr lang="fr-FR" sz="1900" dirty="0" smtClean="0"/>
              <a:t>De la </a:t>
            </a:r>
            <a:r>
              <a:rPr lang="fr-FR" sz="1900" dirty="0" err="1" smtClean="0"/>
              <a:t>biodisponibilté</a:t>
            </a:r>
            <a:r>
              <a:rPr lang="fr-FR" sz="1900" dirty="0" smtClean="0"/>
              <a:t> orale du traitement de relais</a:t>
            </a:r>
          </a:p>
          <a:p>
            <a:pPr lvl="1"/>
            <a:r>
              <a:rPr lang="fr-FR" sz="1900" dirty="0" smtClean="0"/>
              <a:t>De 1 à 3 semaines…</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Traitement de relais d’une infection à Staphylocoque</a:t>
            </a:r>
            <a:endParaRPr lang="fr-FR" dirty="0"/>
          </a:p>
        </p:txBody>
      </p:sp>
      <p:sp>
        <p:nvSpPr>
          <p:cNvPr id="3" name="Espace réservé du contenu 2"/>
          <p:cNvSpPr>
            <a:spLocks noGrp="1"/>
          </p:cNvSpPr>
          <p:nvPr>
            <p:ph idx="1"/>
          </p:nvPr>
        </p:nvSpPr>
        <p:spPr>
          <a:xfrm>
            <a:off x="467544" y="1702440"/>
            <a:ext cx="8229600" cy="4525963"/>
          </a:xfrm>
        </p:spPr>
        <p:txBody>
          <a:bodyPr>
            <a:normAutofit fontScale="92500" lnSpcReduction="20000"/>
          </a:bodyPr>
          <a:lstStyle/>
          <a:p>
            <a:r>
              <a:rPr lang="fr-FR" sz="2400" dirty="0" smtClean="0"/>
              <a:t>Traitement de référence:</a:t>
            </a:r>
          </a:p>
          <a:p>
            <a:pPr lvl="1"/>
            <a:r>
              <a:rPr lang="fr-FR" sz="1800" dirty="0" smtClean="0"/>
              <a:t>rifampicine + </a:t>
            </a:r>
            <a:r>
              <a:rPr lang="fr-FR" sz="1800" dirty="0" err="1" smtClean="0"/>
              <a:t>Fluoroquinolone</a:t>
            </a:r>
            <a:r>
              <a:rPr lang="fr-FR" sz="1800" dirty="0" smtClean="0"/>
              <a:t> (</a:t>
            </a:r>
            <a:r>
              <a:rPr lang="fr-FR" sz="1800" dirty="0" err="1" smtClean="0"/>
              <a:t>ofloxacine</a:t>
            </a:r>
            <a:r>
              <a:rPr lang="fr-FR" sz="1800" dirty="0" smtClean="0"/>
              <a:t> ou </a:t>
            </a:r>
            <a:r>
              <a:rPr lang="fr-FR" sz="1800" dirty="0" err="1" smtClean="0"/>
              <a:t>levoflo</a:t>
            </a:r>
            <a:r>
              <a:rPr lang="fr-FR" sz="1800" dirty="0" smtClean="0"/>
              <a:t>)</a:t>
            </a:r>
          </a:p>
          <a:p>
            <a:pPr lvl="1"/>
            <a:r>
              <a:rPr lang="fr-FR" sz="1800" dirty="0" smtClean="0"/>
              <a:t>Associé à meilleur pronostic dans les infections sur prothèses</a:t>
            </a:r>
          </a:p>
          <a:p>
            <a:pPr lvl="6"/>
            <a:endParaRPr lang="fr-FR" sz="1000" dirty="0" smtClean="0"/>
          </a:p>
          <a:p>
            <a:r>
              <a:rPr lang="fr-FR" sz="2200" dirty="0" smtClean="0"/>
              <a:t>Traitement alternatif (avec rifampicine)</a:t>
            </a:r>
          </a:p>
          <a:p>
            <a:pPr lvl="1"/>
            <a:r>
              <a:rPr lang="fr-FR" sz="1800" dirty="0" err="1" smtClean="0"/>
              <a:t>Rifam</a:t>
            </a:r>
            <a:r>
              <a:rPr lang="fr-FR" sz="1800" dirty="0" smtClean="0"/>
              <a:t> + [</a:t>
            </a:r>
            <a:r>
              <a:rPr lang="fr-FR" sz="1800" dirty="0" err="1" smtClean="0"/>
              <a:t>ac.fusidique</a:t>
            </a:r>
            <a:r>
              <a:rPr lang="fr-FR" sz="1800" dirty="0" smtClean="0"/>
              <a:t>, CTX, </a:t>
            </a:r>
            <a:r>
              <a:rPr lang="fr-FR" sz="1800" dirty="0" err="1" smtClean="0"/>
              <a:t>clinda</a:t>
            </a:r>
            <a:r>
              <a:rPr lang="fr-FR" sz="1800" dirty="0" smtClean="0"/>
              <a:t>, </a:t>
            </a:r>
            <a:r>
              <a:rPr lang="fr-FR" sz="1800" dirty="0" err="1" smtClean="0"/>
              <a:t>linézolide</a:t>
            </a:r>
            <a:r>
              <a:rPr lang="fr-FR" sz="1800" dirty="0" smtClean="0"/>
              <a:t>]</a:t>
            </a:r>
          </a:p>
          <a:p>
            <a:endParaRPr lang="fr-FR" sz="2200" dirty="0" smtClean="0"/>
          </a:p>
          <a:p>
            <a:r>
              <a:rPr lang="fr-FR" sz="2200" dirty="0" smtClean="0"/>
              <a:t>Traitement alternatif (sans rifampicine)</a:t>
            </a:r>
          </a:p>
          <a:p>
            <a:pPr lvl="1"/>
            <a:r>
              <a:rPr lang="fr-FR" sz="1800" dirty="0" smtClean="0"/>
              <a:t>Rifampicine moins « impérative » que </a:t>
            </a:r>
            <a:br>
              <a:rPr lang="fr-FR" sz="1800" dirty="0" smtClean="0"/>
            </a:br>
            <a:r>
              <a:rPr lang="fr-FR" sz="1800" dirty="0" smtClean="0"/>
              <a:t>lorsqu’il y a du matériel étranger</a:t>
            </a:r>
          </a:p>
          <a:p>
            <a:pPr lvl="1"/>
            <a:r>
              <a:rPr lang="fr-FR" sz="1800" dirty="0" smtClean="0"/>
              <a:t>Bithérapie sans rifampicine: </a:t>
            </a:r>
          </a:p>
          <a:p>
            <a:pPr lvl="2"/>
            <a:r>
              <a:rPr lang="fr-FR" sz="1400" dirty="0" err="1" smtClean="0"/>
              <a:t>Ofloxacine</a:t>
            </a:r>
            <a:r>
              <a:rPr lang="fr-FR" sz="1400" dirty="0" smtClean="0"/>
              <a:t> + </a:t>
            </a:r>
            <a:r>
              <a:rPr lang="fr-FR" sz="1400" dirty="0" err="1" smtClean="0"/>
              <a:t>ac</a:t>
            </a:r>
            <a:r>
              <a:rPr lang="fr-FR" sz="1400" dirty="0" smtClean="0"/>
              <a:t> </a:t>
            </a:r>
            <a:r>
              <a:rPr lang="fr-FR" sz="1400" dirty="0" err="1" smtClean="0"/>
              <a:t>fusidique</a:t>
            </a:r>
            <a:endParaRPr lang="fr-FR" sz="1400" dirty="0" smtClean="0"/>
          </a:p>
          <a:p>
            <a:pPr lvl="2"/>
            <a:r>
              <a:rPr lang="fr-FR" sz="1400" dirty="0" err="1" smtClean="0"/>
              <a:t>Ofloxacine</a:t>
            </a:r>
            <a:r>
              <a:rPr lang="fr-FR" sz="1400" dirty="0" smtClean="0"/>
              <a:t> + </a:t>
            </a:r>
            <a:r>
              <a:rPr lang="fr-FR" sz="1400" dirty="0" err="1" smtClean="0"/>
              <a:t>clinda</a:t>
            </a:r>
            <a:endParaRPr lang="fr-FR" sz="1400" dirty="0" smtClean="0"/>
          </a:p>
          <a:p>
            <a:pPr lvl="1"/>
            <a:r>
              <a:rPr lang="fr-FR" sz="1800" dirty="0" smtClean="0"/>
              <a:t>Monothérapie </a:t>
            </a:r>
          </a:p>
          <a:p>
            <a:pPr lvl="2"/>
            <a:r>
              <a:rPr lang="fr-FR" sz="1400" dirty="0" smtClean="0"/>
              <a:t>Clindamycine (souche </a:t>
            </a:r>
            <a:r>
              <a:rPr lang="fr-FR" sz="1400" dirty="0" err="1" smtClean="0"/>
              <a:t>erythro</a:t>
            </a:r>
            <a:r>
              <a:rPr lang="fr-FR" sz="1400" dirty="0" smtClean="0"/>
              <a:t>-S)</a:t>
            </a:r>
          </a:p>
          <a:p>
            <a:pPr lvl="2"/>
            <a:r>
              <a:rPr lang="fr-FR" sz="1400" dirty="0" err="1" smtClean="0"/>
              <a:t>Fluoroquinolone</a:t>
            </a:r>
            <a:r>
              <a:rPr lang="fr-FR" sz="1400" dirty="0" smtClean="0"/>
              <a:t>  plutôt à éviter</a:t>
            </a:r>
          </a:p>
          <a:p>
            <a:pPr lvl="2"/>
            <a:r>
              <a:rPr lang="fr-FR" sz="1400" dirty="0" err="1"/>
              <a:t>L</a:t>
            </a:r>
            <a:r>
              <a:rPr lang="fr-FR" sz="1400" dirty="0" err="1" smtClean="0"/>
              <a:t>inézolide</a:t>
            </a:r>
            <a:endParaRPr lang="fr-FR" sz="1400" dirty="0" smtClean="0"/>
          </a:p>
          <a:p>
            <a:pPr lvl="2"/>
            <a:endParaRPr lang="fr-FR" sz="1400" dirty="0" smtClean="0"/>
          </a:p>
          <a:p>
            <a:pPr lvl="1"/>
            <a:endParaRPr lang="fr-FR" sz="1800" dirty="0"/>
          </a:p>
        </p:txBody>
      </p:sp>
      <p:pic>
        <p:nvPicPr>
          <p:cNvPr id="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74738" y="2582347"/>
            <a:ext cx="2745036" cy="2690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7663330" y="2603307"/>
            <a:ext cx="118251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fr-FR" altLang="fr-FR" sz="1200" dirty="0" err="1"/>
              <a:t>Rifam</a:t>
            </a:r>
            <a:r>
              <a:rPr lang="fr-FR" altLang="fr-FR" sz="1200" dirty="0"/>
              <a:t>+FQ</a:t>
            </a:r>
          </a:p>
        </p:txBody>
      </p:sp>
      <p:sp>
        <p:nvSpPr>
          <p:cNvPr id="6" name="Text Box 7"/>
          <p:cNvSpPr txBox="1">
            <a:spLocks noChangeArrowheads="1"/>
          </p:cNvSpPr>
          <p:nvPr/>
        </p:nvSpPr>
        <p:spPr bwMode="auto">
          <a:xfrm>
            <a:off x="7740352" y="3356992"/>
            <a:ext cx="140364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fr-FR" altLang="fr-FR" sz="1200" dirty="0"/>
              <a:t>Autre traitement</a:t>
            </a:r>
          </a:p>
        </p:txBody>
      </p:sp>
      <p:pic>
        <p:nvPicPr>
          <p:cNvPr id="10"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41062" y="5365703"/>
            <a:ext cx="2833687"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Traitement de relais des infections aux autres bactéries</a:t>
            </a:r>
            <a:endParaRPr lang="fr-FR" dirty="0"/>
          </a:p>
        </p:txBody>
      </p:sp>
      <p:sp>
        <p:nvSpPr>
          <p:cNvPr id="3" name="Espace réservé du contenu 2"/>
          <p:cNvSpPr>
            <a:spLocks noGrp="1"/>
          </p:cNvSpPr>
          <p:nvPr>
            <p:ph idx="1"/>
          </p:nvPr>
        </p:nvSpPr>
        <p:spPr/>
        <p:txBody>
          <a:bodyPr/>
          <a:lstStyle/>
          <a:p>
            <a:r>
              <a:rPr lang="fr-FR" sz="2800" dirty="0" smtClean="0"/>
              <a:t>Infection à streptocoques:</a:t>
            </a:r>
          </a:p>
          <a:p>
            <a:pPr lvl="1"/>
            <a:r>
              <a:rPr lang="fr-FR" sz="2000" dirty="0" err="1" smtClean="0"/>
              <a:t>Amoxicilline</a:t>
            </a:r>
            <a:r>
              <a:rPr lang="fr-FR" sz="2000" dirty="0" smtClean="0"/>
              <a:t> Po: 100 mg/kg en 3-4 prises par jour</a:t>
            </a:r>
          </a:p>
          <a:p>
            <a:pPr lvl="1"/>
            <a:r>
              <a:rPr lang="fr-FR" sz="2000" dirty="0" smtClean="0"/>
              <a:t>Allergie: clindamycine</a:t>
            </a:r>
            <a:endParaRPr lang="fr-FR" sz="1200" dirty="0" smtClean="0"/>
          </a:p>
          <a:p>
            <a:r>
              <a:rPr lang="fr-FR" sz="2800" dirty="0" smtClean="0"/>
              <a:t>Infection à entérobactéries:</a:t>
            </a:r>
          </a:p>
          <a:p>
            <a:pPr lvl="1"/>
            <a:r>
              <a:rPr lang="fr-FR" sz="2000" dirty="0" err="1" smtClean="0"/>
              <a:t>Fluoroquinolones</a:t>
            </a:r>
            <a:r>
              <a:rPr lang="fr-FR" sz="2000" dirty="0" smtClean="0"/>
              <a:t> monothérapie: (FQ= traitement de référence des infections sur matériel)</a:t>
            </a:r>
            <a:endParaRPr lang="fr-FR" sz="2000" dirty="0"/>
          </a:p>
        </p:txBody>
      </p:sp>
      <p:pic>
        <p:nvPicPr>
          <p:cNvPr id="4" name="Picture 2"/>
          <p:cNvPicPr>
            <a:picLocks noChangeAspect="1" noChangeArrowheads="1"/>
          </p:cNvPicPr>
          <p:nvPr/>
        </p:nvPicPr>
        <p:blipFill>
          <a:blip r:embed="rId2" cstate="print"/>
          <a:srcRect/>
          <a:stretch>
            <a:fillRect/>
          </a:stretch>
        </p:blipFill>
        <p:spPr>
          <a:xfrm>
            <a:off x="4366202" y="3789040"/>
            <a:ext cx="4006643" cy="2771213"/>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2943225" y="6619875"/>
            <a:ext cx="6200775"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efficacité/tolérance…/coût</a:t>
            </a:r>
            <a:endParaRPr lang="fr-FR" dirty="0"/>
          </a:p>
        </p:txBody>
      </p:sp>
      <p:sp>
        <p:nvSpPr>
          <p:cNvPr id="6" name="Espace réservé du contenu 5"/>
          <p:cNvSpPr>
            <a:spLocks noGrp="1"/>
          </p:cNvSpPr>
          <p:nvPr>
            <p:ph idx="1"/>
          </p:nvPr>
        </p:nvSpPr>
        <p:spPr/>
        <p:txBody>
          <a:bodyPr>
            <a:normAutofit fontScale="92500" lnSpcReduction="20000"/>
          </a:bodyPr>
          <a:lstStyle/>
          <a:p>
            <a:r>
              <a:rPr lang="fr-FR" sz="2400" b="1" dirty="0" smtClean="0"/>
              <a:t>Rifampicine + CTX </a:t>
            </a:r>
            <a:r>
              <a:rPr lang="fr-FR" sz="2400" dirty="0" smtClean="0"/>
              <a:t>vs</a:t>
            </a:r>
            <a:r>
              <a:rPr lang="fr-FR" sz="2400" b="1" dirty="0" smtClean="0"/>
              <a:t> rifampicine + </a:t>
            </a:r>
            <a:r>
              <a:rPr lang="fr-FR" sz="2400" b="1" dirty="0" err="1" smtClean="0"/>
              <a:t>linézolide</a:t>
            </a:r>
            <a:r>
              <a:rPr lang="fr-FR" sz="2400" b="1" dirty="0" smtClean="0"/>
              <a:t> </a:t>
            </a:r>
            <a:r>
              <a:rPr lang="fr-FR" sz="2400" dirty="0" smtClean="0"/>
              <a:t>dans le traitement des IOA (avec matériel étranger dans 60%) à staphylocoque (dans environ 70%)</a:t>
            </a:r>
          </a:p>
          <a:p>
            <a:pPr lvl="1"/>
            <a:r>
              <a:rPr lang="fr-FR" sz="1800" dirty="0" smtClean="0"/>
              <a:t>Durée moyenne de traitement: 15 </a:t>
            </a:r>
            <a:r>
              <a:rPr lang="fr-FR" sz="1800" dirty="0" err="1" smtClean="0"/>
              <a:t>sem</a:t>
            </a:r>
            <a:r>
              <a:rPr lang="fr-FR" sz="1800" dirty="0" smtClean="0"/>
              <a:t> vs 17 </a:t>
            </a:r>
            <a:r>
              <a:rPr lang="fr-FR" sz="1800" dirty="0" err="1" smtClean="0"/>
              <a:t>sem</a:t>
            </a:r>
            <a:endParaRPr lang="fr-FR" sz="1800" dirty="0" smtClean="0"/>
          </a:p>
          <a:p>
            <a:pPr lvl="1"/>
            <a:r>
              <a:rPr lang="fr-FR" sz="1800" dirty="0" smtClean="0"/>
              <a:t>Efficacité: 89,3% vs 78,6 % (p=0,47)</a:t>
            </a:r>
          </a:p>
          <a:p>
            <a:pPr lvl="1"/>
            <a:r>
              <a:rPr lang="fr-FR" sz="1800" dirty="0" smtClean="0"/>
              <a:t>Effets indésirables: 46,4% vs 42,9 %</a:t>
            </a:r>
          </a:p>
          <a:p>
            <a:pPr lvl="1"/>
            <a:endParaRPr lang="fr-FR" sz="1800" dirty="0"/>
          </a:p>
          <a:p>
            <a:pPr lvl="1"/>
            <a:endParaRPr lang="fr-FR" sz="1800" dirty="0" smtClean="0"/>
          </a:p>
          <a:p>
            <a:pPr lvl="1"/>
            <a:endParaRPr lang="fr-FR" sz="1800" dirty="0"/>
          </a:p>
          <a:p>
            <a:pPr lvl="1"/>
            <a:endParaRPr lang="fr-FR" sz="1800" dirty="0" smtClean="0"/>
          </a:p>
          <a:p>
            <a:pPr lvl="1"/>
            <a:endParaRPr lang="fr-FR" sz="1800" dirty="0"/>
          </a:p>
          <a:p>
            <a:pPr lvl="1"/>
            <a:endParaRPr lang="fr-FR" sz="1800" dirty="0" smtClean="0"/>
          </a:p>
          <a:p>
            <a:pPr lvl="1"/>
            <a:endParaRPr lang="fr-FR" sz="1800" dirty="0"/>
          </a:p>
          <a:p>
            <a:pPr lvl="1"/>
            <a:endParaRPr lang="fr-FR" sz="1800" dirty="0" smtClean="0"/>
          </a:p>
          <a:p>
            <a:pPr lvl="1"/>
            <a:endParaRPr lang="fr-FR" sz="1800" dirty="0"/>
          </a:p>
          <a:p>
            <a:pPr lvl="1"/>
            <a:endParaRPr lang="fr-FR" sz="1800" dirty="0" smtClean="0"/>
          </a:p>
          <a:p>
            <a:pPr lvl="1"/>
            <a:r>
              <a:rPr lang="fr-FR" sz="1800" dirty="0" smtClean="0"/>
              <a:t>coût journalier: </a:t>
            </a:r>
            <a:r>
              <a:rPr lang="fr-FR" sz="1800" b="1" dirty="0" smtClean="0"/>
              <a:t>5</a:t>
            </a:r>
            <a:r>
              <a:rPr lang="fr-FR" sz="1800" dirty="0" smtClean="0"/>
              <a:t> vs </a:t>
            </a:r>
            <a:r>
              <a:rPr lang="fr-FR" sz="1800" b="1" dirty="0" smtClean="0"/>
              <a:t>125</a:t>
            </a:r>
            <a:r>
              <a:rPr lang="fr-FR" sz="1800" dirty="0" smtClean="0"/>
              <a:t> euros (</a:t>
            </a:r>
            <a:r>
              <a:rPr lang="fr-FR" sz="1800" dirty="0" err="1" smtClean="0"/>
              <a:t>env</a:t>
            </a:r>
            <a:r>
              <a:rPr lang="fr-FR" sz="1800" dirty="0" smtClean="0"/>
              <a:t>)….!</a:t>
            </a:r>
          </a:p>
          <a:p>
            <a:pPr lvl="1"/>
            <a:endParaRPr lang="fr-FR"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1919" y="3573016"/>
            <a:ext cx="4658494" cy="19854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5" y="6560794"/>
            <a:ext cx="3576967" cy="174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73790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60848"/>
            <a:ext cx="8229600" cy="4320480"/>
          </a:xfrm>
        </p:spPr>
        <p:txBody>
          <a:bodyPr>
            <a:normAutofit fontScale="92500" lnSpcReduction="10000"/>
          </a:bodyPr>
          <a:lstStyle/>
          <a:p>
            <a:r>
              <a:rPr lang="fr-FR" dirty="0" smtClean="0"/>
              <a:t>Infection hématogène, </a:t>
            </a:r>
          </a:p>
          <a:p>
            <a:pPr lvl="1"/>
            <a:r>
              <a:rPr lang="fr-FR" sz="2200" dirty="0" smtClean="0"/>
              <a:t>Liée à une bactériémie</a:t>
            </a:r>
          </a:p>
          <a:p>
            <a:pPr lvl="1"/>
            <a:r>
              <a:rPr lang="fr-FR" sz="2200" dirty="0" smtClean="0"/>
              <a:t>Parfois dans un contexte d’endocardite infectieuse</a:t>
            </a:r>
          </a:p>
          <a:p>
            <a:pPr lvl="1"/>
            <a:r>
              <a:rPr lang="fr-FR" sz="2200" dirty="0" smtClean="0"/>
              <a:t>Liée au tropisme de certaines bactéries (</a:t>
            </a:r>
            <a:r>
              <a:rPr lang="fr-FR" sz="2200" i="1" dirty="0" smtClean="0"/>
              <a:t>S aureus</a:t>
            </a:r>
            <a:r>
              <a:rPr lang="fr-FR" sz="2200" dirty="0" smtClean="0"/>
              <a:t>, </a:t>
            </a:r>
            <a:r>
              <a:rPr lang="fr-FR" sz="2200" dirty="0" err="1" smtClean="0"/>
              <a:t>strepto</a:t>
            </a:r>
            <a:r>
              <a:rPr lang="fr-FR" sz="2200" dirty="0" smtClean="0"/>
              <a:t>, </a:t>
            </a:r>
            <a:r>
              <a:rPr lang="fr-FR" sz="2200" dirty="0" err="1" smtClean="0"/>
              <a:t>gono</a:t>
            </a:r>
            <a:r>
              <a:rPr lang="fr-FR" sz="2200" dirty="0" smtClean="0"/>
              <a:t>..)</a:t>
            </a:r>
          </a:p>
          <a:p>
            <a:pPr lvl="1"/>
            <a:r>
              <a:rPr lang="fr-FR" sz="2200" dirty="0"/>
              <a:t>Risque de greffe </a:t>
            </a:r>
            <a:r>
              <a:rPr lang="fr-FR" sz="2200" dirty="0" smtClean="0"/>
              <a:t>articulaire lors d’une bactériémie à SA = </a:t>
            </a:r>
            <a:r>
              <a:rPr lang="fr-FR" sz="2200" dirty="0"/>
              <a:t>3-10% </a:t>
            </a:r>
            <a:r>
              <a:rPr lang="fr-FR" sz="2200" dirty="0" smtClean="0"/>
              <a:t/>
            </a:r>
            <a:br>
              <a:rPr lang="fr-FR" sz="2200" dirty="0" smtClean="0"/>
            </a:br>
            <a:r>
              <a:rPr lang="fr-FR" sz="2200" dirty="0" smtClean="0"/>
              <a:t>(</a:t>
            </a:r>
            <a:r>
              <a:rPr lang="fr-FR" sz="2200" dirty="0"/>
              <a:t>vs 30-40% sur </a:t>
            </a:r>
            <a:r>
              <a:rPr lang="fr-FR" sz="2200" dirty="0" smtClean="0"/>
              <a:t>prothèse) </a:t>
            </a:r>
            <a:r>
              <a:rPr lang="fr-FR" sz="1500" dirty="0" err="1" smtClean="0"/>
              <a:t>Tande</a:t>
            </a:r>
            <a:r>
              <a:rPr lang="fr-FR" sz="1500" dirty="0" smtClean="0"/>
              <a:t> 2014</a:t>
            </a:r>
            <a:endParaRPr lang="fr-FR" dirty="0" smtClean="0"/>
          </a:p>
          <a:p>
            <a:pPr lvl="1"/>
            <a:r>
              <a:rPr lang="fr-FR" sz="2200" dirty="0" smtClean="0"/>
              <a:t>Favorisée par lésions articulaires préexistantes</a:t>
            </a:r>
          </a:p>
          <a:p>
            <a:pPr marL="457200" lvl="1" indent="0">
              <a:buNone/>
            </a:pPr>
            <a:endParaRPr lang="fr-FR" dirty="0" smtClean="0"/>
          </a:p>
          <a:p>
            <a:r>
              <a:rPr lang="fr-FR" dirty="0" smtClean="0"/>
              <a:t>Infection par inoculation directe</a:t>
            </a:r>
          </a:p>
          <a:p>
            <a:pPr lvl="1"/>
            <a:r>
              <a:rPr lang="fr-FR" sz="2200" dirty="0" smtClean="0"/>
              <a:t>Plaie et traumatisme</a:t>
            </a:r>
          </a:p>
          <a:p>
            <a:pPr lvl="1"/>
            <a:r>
              <a:rPr lang="fr-FR" sz="2200" dirty="0" smtClean="0"/>
              <a:t>Infiltration (corticoïdes)</a:t>
            </a:r>
            <a:endParaRPr lang="fr-FR" sz="2200" dirty="0"/>
          </a:p>
        </p:txBody>
      </p:sp>
      <p:sp>
        <p:nvSpPr>
          <p:cNvPr id="4" name="Titre 1"/>
          <p:cNvSpPr>
            <a:spLocks noGrp="1"/>
          </p:cNvSpPr>
          <p:nvPr>
            <p:ph type="title"/>
          </p:nvPr>
        </p:nvSpPr>
        <p:spPr/>
        <p:txBody>
          <a:bodyPr>
            <a:normAutofit fontScale="90000"/>
          </a:bodyPr>
          <a:lstStyle/>
          <a:p>
            <a:r>
              <a:rPr lang="fr-FR" dirty="0" smtClean="0"/>
              <a:t>Définition / physiopathologie:</a:t>
            </a:r>
            <a:br>
              <a:rPr lang="fr-FR" dirty="0" smtClean="0"/>
            </a:br>
            <a:r>
              <a:rPr lang="fr-FR" dirty="0" smtClean="0"/>
              <a:t>Les Arthrites (3)</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Les arthrites septiques</a:t>
            </a:r>
            <a:endParaRPr lang="fr-FR" dirty="0"/>
          </a:p>
        </p:txBody>
      </p:sp>
      <p:sp>
        <p:nvSpPr>
          <p:cNvPr id="5" name="Sous-titre 4"/>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arthrites: épidémiologie</a:t>
            </a:r>
            <a:endParaRPr lang="fr-F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79512" y="2996952"/>
            <a:ext cx="3867150" cy="21526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67544" y="5661248"/>
            <a:ext cx="1257300" cy="1905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355976" y="3212976"/>
            <a:ext cx="4381500" cy="1752600"/>
          </a:xfrm>
          <a:prstGeom prst="rect">
            <a:avLst/>
          </a:prstGeom>
          <a:noFill/>
          <a:ln w="9525">
            <a:solidFill>
              <a:schemeClr val="accent1"/>
            </a:solid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115050" y="5445224"/>
            <a:ext cx="3028950" cy="2667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499992" y="2132856"/>
            <a:ext cx="4427984" cy="647630"/>
          </a:xfrm>
          <a:prstGeom prst="rect">
            <a:avLst/>
          </a:prstGeom>
          <a:noFill/>
          <a:ln w="9525">
            <a:solidFill>
              <a:schemeClr val="accent1"/>
            </a:solid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467544" y="2259052"/>
            <a:ext cx="3096344" cy="28086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Arthrite: bactériologie</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1492489" y="1340768"/>
            <a:ext cx="5966377" cy="475252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444208" y="6667500"/>
            <a:ext cx="2409825"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Arthrite: bactériologie</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1492489" y="1340768"/>
            <a:ext cx="5966377" cy="475252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444208" y="6667500"/>
            <a:ext cx="2409825" cy="190500"/>
          </a:xfrm>
          <a:prstGeom prst="rect">
            <a:avLst/>
          </a:prstGeom>
          <a:noFill/>
          <a:ln w="9525">
            <a:noFill/>
            <a:miter lim="800000"/>
            <a:headEnd/>
            <a:tailEnd/>
          </a:ln>
        </p:spPr>
      </p:pic>
      <p:sp>
        <p:nvSpPr>
          <p:cNvPr id="6" name="Rectangle 5"/>
          <p:cNvSpPr/>
          <p:nvPr/>
        </p:nvSpPr>
        <p:spPr>
          <a:xfrm>
            <a:off x="1619672" y="2132856"/>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804248" y="2132856"/>
            <a:ext cx="36004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Arthrite: bactériologie</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1492489" y="1340768"/>
            <a:ext cx="5966377" cy="475252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444208" y="6667500"/>
            <a:ext cx="2409825" cy="190500"/>
          </a:xfrm>
          <a:prstGeom prst="rect">
            <a:avLst/>
          </a:prstGeom>
          <a:noFill/>
          <a:ln w="9525">
            <a:noFill/>
            <a:miter lim="800000"/>
            <a:headEnd/>
            <a:tailEnd/>
          </a:ln>
        </p:spPr>
      </p:pic>
      <p:sp>
        <p:nvSpPr>
          <p:cNvPr id="6" name="Rectangle 5"/>
          <p:cNvSpPr/>
          <p:nvPr/>
        </p:nvSpPr>
        <p:spPr>
          <a:xfrm>
            <a:off x="1691680" y="3068960"/>
            <a:ext cx="22322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804248" y="3068960"/>
            <a:ext cx="36004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843808" y="3717032"/>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Artrhites</a:t>
            </a:r>
            <a:r>
              <a:rPr lang="fr-FR" dirty="0" smtClean="0"/>
              <a:t>: microbiologie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Les causes rares mais classiques</a:t>
            </a:r>
          </a:p>
          <a:p>
            <a:pPr lvl="1"/>
            <a:r>
              <a:rPr lang="fr-FR" dirty="0" err="1" smtClean="0"/>
              <a:t>Lyme</a:t>
            </a:r>
            <a:endParaRPr lang="fr-FR" dirty="0" smtClean="0"/>
          </a:p>
          <a:p>
            <a:pPr lvl="1"/>
            <a:r>
              <a:rPr lang="fr-FR" dirty="0" smtClean="0"/>
              <a:t>Maladie de </a:t>
            </a:r>
            <a:r>
              <a:rPr lang="fr-FR" dirty="0" err="1" smtClean="0"/>
              <a:t>whipple</a:t>
            </a:r>
            <a:endParaRPr lang="fr-FR" dirty="0" smtClean="0"/>
          </a:p>
          <a:p>
            <a:pPr lvl="1"/>
            <a:r>
              <a:rPr lang="fr-FR" dirty="0" err="1" smtClean="0"/>
              <a:t>Chikungunya</a:t>
            </a:r>
            <a:endParaRPr lang="fr-FR" dirty="0" smtClean="0"/>
          </a:p>
          <a:p>
            <a:pPr lvl="1"/>
            <a:r>
              <a:rPr lang="fr-FR" dirty="0" smtClean="0"/>
              <a:t>Tuberculose</a:t>
            </a:r>
          </a:p>
          <a:p>
            <a:pPr lvl="1"/>
            <a:r>
              <a:rPr lang="fr-FR" dirty="0" smtClean="0"/>
              <a:t>Syphilis</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Arthrite: </a:t>
            </a:r>
            <a:br>
              <a:rPr lang="fr-FR" dirty="0" smtClean="0"/>
            </a:br>
            <a:r>
              <a:rPr lang="fr-FR" dirty="0" smtClean="0"/>
              <a:t>quand débuter l’ antibiothérapie</a:t>
            </a:r>
            <a:endParaRPr lang="fr-FR" dirty="0"/>
          </a:p>
        </p:txBody>
      </p:sp>
      <p:sp>
        <p:nvSpPr>
          <p:cNvPr id="3" name="Espace réservé du contenu 2"/>
          <p:cNvSpPr>
            <a:spLocks noGrp="1"/>
          </p:cNvSpPr>
          <p:nvPr>
            <p:ph idx="1"/>
          </p:nvPr>
        </p:nvSpPr>
        <p:spPr>
          <a:xfrm>
            <a:off x="467544" y="2332037"/>
            <a:ext cx="8229600" cy="3473227"/>
          </a:xfrm>
        </p:spPr>
        <p:txBody>
          <a:bodyPr>
            <a:normAutofit/>
          </a:bodyPr>
          <a:lstStyle/>
          <a:p>
            <a:r>
              <a:rPr lang="fr-FR" sz="2400" dirty="0" smtClean="0"/>
              <a:t>En urgence si sepsis sévère</a:t>
            </a:r>
          </a:p>
          <a:p>
            <a:pPr lvl="7"/>
            <a:endParaRPr lang="fr-FR" sz="1200" dirty="0" smtClean="0"/>
          </a:p>
          <a:p>
            <a:r>
              <a:rPr lang="fr-FR" sz="2400" dirty="0" smtClean="0"/>
              <a:t>Rapidement en cas de suspicion d’arthrite septique</a:t>
            </a:r>
          </a:p>
          <a:p>
            <a:pPr lvl="1"/>
            <a:r>
              <a:rPr lang="fr-FR" sz="2000" dirty="0" smtClean="0"/>
              <a:t>Après hémoculture </a:t>
            </a:r>
          </a:p>
          <a:p>
            <a:pPr lvl="1"/>
            <a:r>
              <a:rPr lang="fr-FR" sz="2000" dirty="0" smtClean="0"/>
              <a:t>Et prélèvement articulaire</a:t>
            </a:r>
          </a:p>
          <a:p>
            <a:pPr lvl="2"/>
            <a:r>
              <a:rPr lang="fr-FR" sz="1600" dirty="0" smtClean="0"/>
              <a:t>Ponction au lit du malade (genou)</a:t>
            </a:r>
          </a:p>
          <a:p>
            <a:pPr lvl="2"/>
            <a:r>
              <a:rPr lang="fr-FR" sz="1600" dirty="0" smtClean="0"/>
              <a:t>Ponction sous échographie</a:t>
            </a:r>
          </a:p>
          <a:p>
            <a:pPr lvl="1"/>
            <a:endParaRPr lang="fr-FR" sz="2000" dirty="0" smtClean="0"/>
          </a:p>
          <a:p>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Arthrites: antibiothérapie initiale</a:t>
            </a:r>
            <a:endParaRPr lang="fr-FR" dirty="0"/>
          </a:p>
        </p:txBody>
      </p:sp>
      <p:sp>
        <p:nvSpPr>
          <p:cNvPr id="3" name="Espace réservé du contenu 2"/>
          <p:cNvSpPr>
            <a:spLocks noGrp="1"/>
          </p:cNvSpPr>
          <p:nvPr>
            <p:ph idx="1"/>
          </p:nvPr>
        </p:nvSpPr>
        <p:spPr>
          <a:xfrm>
            <a:off x="467544" y="1772816"/>
            <a:ext cx="8229600" cy="4525963"/>
          </a:xfrm>
        </p:spPr>
        <p:txBody>
          <a:bodyPr>
            <a:normAutofit lnSpcReduction="10000"/>
          </a:bodyPr>
          <a:lstStyle/>
          <a:p>
            <a:r>
              <a:rPr lang="fr-FR" sz="2400" dirty="0" smtClean="0"/>
              <a:t>ATB probabiliste de première intention: Pénicilline M (</a:t>
            </a:r>
            <a:r>
              <a:rPr lang="fr-FR" sz="2400" dirty="0" err="1" smtClean="0"/>
              <a:t>cloxacilline</a:t>
            </a:r>
            <a:r>
              <a:rPr lang="fr-FR" sz="2400" dirty="0" smtClean="0"/>
              <a:t>/oxacilline)</a:t>
            </a:r>
          </a:p>
          <a:p>
            <a:pPr lvl="1"/>
            <a:r>
              <a:rPr lang="fr-FR" sz="1800" dirty="0" smtClean="0"/>
              <a:t>Par voie veineuse</a:t>
            </a:r>
          </a:p>
          <a:p>
            <a:pPr lvl="1"/>
            <a:r>
              <a:rPr lang="fr-FR" sz="1800" dirty="0" smtClean="0"/>
              <a:t>Forte posologie (150 mg/kg/24h), rarement au-delà de 12gr/24h</a:t>
            </a:r>
          </a:p>
          <a:p>
            <a:pPr lvl="1"/>
            <a:r>
              <a:rPr lang="fr-FR" sz="1800" dirty="0" smtClean="0"/>
              <a:t>Associée à un aminoside (gentamycine) si signe de sepsis </a:t>
            </a:r>
            <a:r>
              <a:rPr lang="fr-FR" sz="1800" dirty="0" err="1" smtClean="0"/>
              <a:t>sevère</a:t>
            </a:r>
            <a:endParaRPr lang="fr-FR" sz="1800" dirty="0" smtClean="0"/>
          </a:p>
          <a:p>
            <a:pPr lvl="8"/>
            <a:endParaRPr lang="fr-FR" sz="1000" dirty="0" smtClean="0"/>
          </a:p>
          <a:p>
            <a:r>
              <a:rPr lang="fr-FR" sz="2400" dirty="0" smtClean="0"/>
              <a:t>En cas d’allergie:</a:t>
            </a:r>
          </a:p>
          <a:p>
            <a:pPr lvl="1"/>
            <a:r>
              <a:rPr lang="fr-FR" sz="1800" dirty="0" err="1" smtClean="0"/>
              <a:t>Cephalosporine</a:t>
            </a:r>
            <a:r>
              <a:rPr lang="fr-FR" sz="1800" dirty="0" smtClean="0"/>
              <a:t> 1ere génération (</a:t>
            </a:r>
            <a:r>
              <a:rPr lang="fr-FR" sz="1800" dirty="0" err="1" smtClean="0"/>
              <a:t>céfazoline</a:t>
            </a:r>
            <a:r>
              <a:rPr lang="fr-FR" sz="1800" dirty="0" smtClean="0"/>
              <a:t> 6gr/24h)</a:t>
            </a:r>
          </a:p>
          <a:p>
            <a:pPr lvl="1"/>
            <a:r>
              <a:rPr lang="fr-FR" sz="1800" dirty="0" err="1" smtClean="0"/>
              <a:t>Glycopeptide</a:t>
            </a:r>
            <a:endParaRPr lang="fr-FR" sz="1800" dirty="0" smtClean="0"/>
          </a:p>
          <a:p>
            <a:pPr lvl="1"/>
            <a:r>
              <a:rPr lang="fr-FR" sz="1800" dirty="0" smtClean="0"/>
              <a:t>Clindamycine</a:t>
            </a:r>
          </a:p>
          <a:p>
            <a:pPr lvl="8"/>
            <a:endParaRPr lang="fr-FR" sz="1000" dirty="0" smtClean="0"/>
          </a:p>
          <a:p>
            <a:r>
              <a:rPr lang="fr-FR" sz="2300" dirty="0" smtClean="0"/>
              <a:t>Antibiothérapie à adapter:</a:t>
            </a:r>
          </a:p>
          <a:p>
            <a:pPr lvl="1"/>
            <a:r>
              <a:rPr lang="fr-FR" sz="1800" dirty="0" smtClean="0"/>
              <a:t>À l’examen direct</a:t>
            </a:r>
          </a:p>
          <a:p>
            <a:pPr lvl="1"/>
            <a:r>
              <a:rPr lang="fr-FR" sz="1800" dirty="0" smtClean="0"/>
              <a:t>Au résultat de la culture</a:t>
            </a:r>
          </a:p>
          <a:p>
            <a:pPr marL="457200" lvl="1" indent="0">
              <a:buNone/>
            </a:pPr>
            <a:endParaRPr lang="fr-FR" sz="1900" dirty="0" smtClean="0"/>
          </a:p>
          <a:p>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chirurgical associ</a:t>
            </a:r>
            <a:r>
              <a:rPr lang="fr-FR" dirty="0"/>
              <a:t>é</a:t>
            </a:r>
          </a:p>
        </p:txBody>
      </p:sp>
      <p:sp>
        <p:nvSpPr>
          <p:cNvPr id="3" name="Espace réservé du contenu 2"/>
          <p:cNvSpPr>
            <a:spLocks noGrp="1"/>
          </p:cNvSpPr>
          <p:nvPr>
            <p:ph idx="1"/>
          </p:nvPr>
        </p:nvSpPr>
        <p:spPr/>
        <p:txBody>
          <a:bodyPr>
            <a:normAutofit fontScale="92500" lnSpcReduction="10000"/>
          </a:bodyPr>
          <a:lstStyle/>
          <a:p>
            <a:r>
              <a:rPr lang="fr-FR" sz="2600" dirty="0"/>
              <a:t>Pour les </a:t>
            </a:r>
            <a:r>
              <a:rPr lang="fr-FR" sz="2600" dirty="0" smtClean="0"/>
              <a:t>articulations </a:t>
            </a:r>
            <a:r>
              <a:rPr lang="fr-FR" sz="2600" dirty="0"/>
              <a:t>« accessibles » (genou), </a:t>
            </a:r>
            <a:r>
              <a:rPr lang="fr-FR" sz="2600" dirty="0" smtClean="0"/>
              <a:t>des ponctions itératives sont elles suffisantes </a:t>
            </a:r>
            <a:r>
              <a:rPr lang="fr-FR" sz="2600" dirty="0"/>
              <a:t>?</a:t>
            </a:r>
          </a:p>
          <a:p>
            <a:r>
              <a:rPr lang="fr-FR" sz="2600" dirty="0" smtClean="0"/>
              <a:t>Faut il opérer toutes les arthrites septiques non accessibles? Par arthroscopie ? </a:t>
            </a:r>
            <a:r>
              <a:rPr lang="fr-FR" sz="2600" dirty="0" err="1" smtClean="0"/>
              <a:t>Arthrotomie</a:t>
            </a:r>
            <a:r>
              <a:rPr lang="fr-FR" sz="2600" dirty="0" smtClean="0"/>
              <a:t>? </a:t>
            </a:r>
          </a:p>
          <a:p>
            <a:r>
              <a:rPr lang="fr-FR" sz="2600" dirty="0" smtClean="0"/>
              <a:t>Données de la littérature:</a:t>
            </a:r>
          </a:p>
          <a:p>
            <a:pPr lvl="1"/>
            <a:r>
              <a:rPr lang="fr-FR" sz="2000" dirty="0" smtClean="0"/>
              <a:t>Quelques études comparatives rétrospectives et </a:t>
            </a:r>
            <a:r>
              <a:rPr lang="fr-FR" sz="2000" dirty="0" err="1" smtClean="0"/>
              <a:t>trés</a:t>
            </a:r>
            <a:r>
              <a:rPr lang="fr-FR" sz="2000" dirty="0" smtClean="0"/>
              <a:t> anciennes</a:t>
            </a:r>
          </a:p>
          <a:p>
            <a:pPr lvl="2"/>
            <a:r>
              <a:rPr lang="fr-FR" sz="1300" dirty="0" smtClean="0"/>
              <a:t>Goldenberg, 1975: plus de séquelles fonctionnelles lors drainage vs ponctions itératives</a:t>
            </a:r>
          </a:p>
          <a:p>
            <a:pPr lvl="2"/>
            <a:r>
              <a:rPr lang="fr-FR" sz="1300" dirty="0" err="1" smtClean="0"/>
              <a:t>Broy</a:t>
            </a:r>
            <a:r>
              <a:rPr lang="fr-FR" sz="1300" dirty="0" smtClean="0"/>
              <a:t>, 1986:  un peu plus de décès (biais de recrutement ?), mais évolution fonctionnelle meilleure lors ponctions </a:t>
            </a:r>
          </a:p>
          <a:p>
            <a:pPr lvl="2"/>
            <a:endParaRPr lang="fr-FR" sz="1200" dirty="0" smtClean="0"/>
          </a:p>
          <a:p>
            <a:pPr lvl="1"/>
            <a:r>
              <a:rPr lang="fr-FR" sz="2000" dirty="0" smtClean="0"/>
              <a:t>Des séries récentes de patients traités par arthroscopie . Etudes non comparatives avec résultats équivoques..</a:t>
            </a:r>
          </a:p>
          <a:p>
            <a:pPr lvl="2"/>
            <a:r>
              <a:rPr lang="fr-FR" sz="1300" dirty="0" err="1" smtClean="0"/>
              <a:t>Aïm</a:t>
            </a:r>
            <a:r>
              <a:rPr lang="fr-FR" sz="1300" dirty="0" smtClean="0"/>
              <a:t>, 2015 (45 adultes): nécessité d’ arthroscopies </a:t>
            </a:r>
            <a:r>
              <a:rPr lang="fr-FR" sz="1300" dirty="0" err="1" smtClean="0"/>
              <a:t>intératives</a:t>
            </a:r>
            <a:r>
              <a:rPr lang="fr-FR" sz="1300" dirty="0" smtClean="0"/>
              <a:t> dans 25% des cas (FDR = stade de </a:t>
            </a:r>
            <a:r>
              <a:rPr lang="fr-FR" sz="1300" dirty="0" err="1" smtClean="0"/>
              <a:t>Gätcher</a:t>
            </a:r>
            <a:r>
              <a:rPr lang="fr-FR" sz="1300" dirty="0" smtClean="0"/>
              <a:t> élevé, Positivité du </a:t>
            </a:r>
            <a:r>
              <a:rPr lang="fr-FR" sz="1300" dirty="0" err="1" smtClean="0"/>
              <a:t>redon</a:t>
            </a:r>
            <a:r>
              <a:rPr lang="fr-FR" sz="1300" dirty="0" smtClean="0"/>
              <a:t> à J1)</a:t>
            </a:r>
          </a:p>
          <a:p>
            <a:pPr lvl="2"/>
            <a:r>
              <a:rPr lang="fr-FR" sz="1300" dirty="0" smtClean="0"/>
              <a:t>Agout, 2015 (56 enfants) : échec d’un premier lavage dans 3,6%, pas de lésion cartilagineuse sur le suivi long terme</a:t>
            </a:r>
            <a:endParaRPr lang="fr-FR" sz="1300" dirty="0"/>
          </a:p>
        </p:txBody>
      </p:sp>
    </p:spTree>
    <p:extLst>
      <p:ext uri="{BB962C8B-B14F-4D97-AF65-F5344CB8AC3E}">
        <p14:creationId xmlns="" xmlns:p14="http://schemas.microsoft.com/office/powerpoint/2010/main" val="3979827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1143000"/>
          </a:xfrm>
        </p:spPr>
        <p:txBody>
          <a:bodyPr>
            <a:noAutofit/>
          </a:bodyPr>
          <a:lstStyle/>
          <a:p>
            <a:r>
              <a:rPr lang="fr-FR" sz="3600" dirty="0" smtClean="0"/>
              <a:t>Traitement chirurgical:</a:t>
            </a:r>
            <a:br>
              <a:rPr lang="fr-FR" sz="3600" dirty="0" smtClean="0"/>
            </a:br>
            <a:r>
              <a:rPr lang="fr-FR" sz="3600" dirty="0" smtClean="0"/>
              <a:t>ce que l’on peut raisonnablement penser</a:t>
            </a:r>
            <a:endParaRPr lang="fr-FR" sz="3600" dirty="0"/>
          </a:p>
        </p:txBody>
      </p:sp>
      <p:sp>
        <p:nvSpPr>
          <p:cNvPr id="3" name="Espace réservé du contenu 2"/>
          <p:cNvSpPr>
            <a:spLocks noGrp="1"/>
          </p:cNvSpPr>
          <p:nvPr>
            <p:ph idx="1"/>
          </p:nvPr>
        </p:nvSpPr>
        <p:spPr>
          <a:xfrm>
            <a:off x="467544" y="1916832"/>
            <a:ext cx="8229600" cy="4752528"/>
          </a:xfrm>
        </p:spPr>
        <p:txBody>
          <a:bodyPr>
            <a:normAutofit fontScale="40000" lnSpcReduction="20000"/>
          </a:bodyPr>
          <a:lstStyle/>
          <a:p>
            <a:r>
              <a:rPr lang="fr-FR" sz="5100" dirty="0" smtClean="0"/>
              <a:t>Une prise en charge chirurgicale est nécessaire en cas :</a:t>
            </a:r>
          </a:p>
          <a:p>
            <a:pPr lvl="1"/>
            <a:r>
              <a:rPr lang="fr-FR" sz="4000" dirty="0" smtClean="0"/>
              <a:t>De sepsis sévère</a:t>
            </a:r>
          </a:p>
          <a:p>
            <a:pPr lvl="1"/>
            <a:r>
              <a:rPr lang="fr-FR" sz="4000" dirty="0" smtClean="0"/>
              <a:t>D ’infections des parties molles associées avec collections</a:t>
            </a:r>
          </a:p>
          <a:p>
            <a:pPr lvl="1"/>
            <a:r>
              <a:rPr lang="fr-FR" sz="4000" dirty="0" smtClean="0"/>
              <a:t>D’ évolution défavorable (J5 ?)sous traitement médicale </a:t>
            </a:r>
          </a:p>
          <a:p>
            <a:pPr lvl="1"/>
            <a:endParaRPr lang="fr-FR" dirty="0" smtClean="0"/>
          </a:p>
          <a:p>
            <a:r>
              <a:rPr lang="fr-FR" sz="5100" dirty="0" smtClean="0"/>
              <a:t>Une prise en charge chirurgicale est d’emblée discutable si:</a:t>
            </a:r>
          </a:p>
          <a:p>
            <a:pPr lvl="1"/>
            <a:r>
              <a:rPr lang="fr-FR" sz="3400" dirty="0" smtClean="0"/>
              <a:t>Terrain d’immunodépression</a:t>
            </a:r>
          </a:p>
          <a:p>
            <a:pPr lvl="1"/>
            <a:r>
              <a:rPr lang="fr-FR" sz="3400" dirty="0" smtClean="0"/>
              <a:t>Prise en charge tardive (stade de </a:t>
            </a:r>
            <a:r>
              <a:rPr lang="fr-FR" sz="3400" dirty="0" err="1" smtClean="0"/>
              <a:t>Gâtcher</a:t>
            </a:r>
            <a:r>
              <a:rPr lang="fr-FR" sz="3400" dirty="0" smtClean="0"/>
              <a:t>)</a:t>
            </a:r>
          </a:p>
          <a:p>
            <a:pPr lvl="1"/>
            <a:endParaRPr lang="fr-FR" dirty="0" smtClean="0"/>
          </a:p>
          <a:p>
            <a:r>
              <a:rPr lang="fr-FR" sz="5100" dirty="0" smtClean="0"/>
              <a:t>Aucune obligation d’opérer une arthrite dans les autres situations</a:t>
            </a:r>
          </a:p>
          <a:p>
            <a:endParaRPr lang="fr-FR" sz="5100" dirty="0" smtClean="0"/>
          </a:p>
          <a:p>
            <a:r>
              <a:rPr lang="fr-FR" sz="5100" dirty="0" smtClean="0"/>
              <a:t>A l’inverse des </a:t>
            </a:r>
            <a:r>
              <a:rPr lang="fr-FR" sz="5100" dirty="0" err="1" smtClean="0"/>
              <a:t>arthrtites</a:t>
            </a:r>
            <a:r>
              <a:rPr lang="fr-FR" sz="5100" dirty="0" smtClean="0"/>
              <a:t> sur prothèse, un lavage-synovectomie (partielle) par arthroscopie est envisageable sur une articulation native</a:t>
            </a:r>
          </a:p>
          <a:p>
            <a:endParaRPr lang="fr-FR" sz="5100" dirty="0" smtClean="0"/>
          </a:p>
          <a:p>
            <a:r>
              <a:rPr lang="fr-FR" sz="5100" dirty="0" smtClean="0"/>
              <a:t>On ne sait pas quelle est l’impact en terme d’ évolution fonctionnelle</a:t>
            </a:r>
          </a:p>
          <a:p>
            <a:endParaRPr lang="fr-FR" sz="5100" dirty="0" smtClean="0"/>
          </a:p>
          <a:p>
            <a:r>
              <a:rPr lang="fr-FR" sz="5100" dirty="0" smtClean="0"/>
              <a:t>Il faut des études randomisées…</a:t>
            </a:r>
          </a:p>
          <a:p>
            <a:pPr lvl="1"/>
            <a:endParaRPr lang="fr-FR" dirty="0" smtClean="0"/>
          </a:p>
          <a:p>
            <a:pPr marL="457200" lvl="1" indent="0">
              <a:buNone/>
            </a:pPr>
            <a:endParaRPr lang="fr-FR" dirty="0"/>
          </a:p>
        </p:txBody>
      </p:sp>
    </p:spTree>
    <p:extLst>
      <p:ext uri="{BB962C8B-B14F-4D97-AF65-F5344CB8AC3E}">
        <p14:creationId xmlns="" xmlns:p14="http://schemas.microsoft.com/office/powerpoint/2010/main" val="1572623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Définition / physiopathologie: </a:t>
            </a:r>
            <a:br>
              <a:rPr lang="fr-FR" dirty="0" smtClean="0"/>
            </a:br>
            <a:r>
              <a:rPr lang="fr-FR" dirty="0" smtClean="0"/>
              <a:t>L’ostéomyélite (de l’enfant)</a:t>
            </a:r>
            <a:endParaRPr lang="fr-FR" dirty="0"/>
          </a:p>
        </p:txBody>
      </p:sp>
      <p:sp>
        <p:nvSpPr>
          <p:cNvPr id="3" name="Espace réservé du contenu 2"/>
          <p:cNvSpPr>
            <a:spLocks noGrp="1"/>
          </p:cNvSpPr>
          <p:nvPr>
            <p:ph sz="half" idx="1"/>
          </p:nvPr>
        </p:nvSpPr>
        <p:spPr>
          <a:xfrm>
            <a:off x="323528" y="1484784"/>
            <a:ext cx="5256584" cy="4968552"/>
          </a:xfrm>
        </p:spPr>
        <p:txBody>
          <a:bodyPr>
            <a:normAutofit/>
          </a:bodyPr>
          <a:lstStyle/>
          <a:p>
            <a:pPr>
              <a:buNone/>
            </a:pPr>
            <a:endParaRPr lang="fr-FR" sz="2000" dirty="0" smtClean="0"/>
          </a:p>
          <a:p>
            <a:r>
              <a:rPr lang="fr-FR" sz="2000" dirty="0" smtClean="0"/>
              <a:t>Infection hématogène</a:t>
            </a:r>
          </a:p>
          <a:p>
            <a:pPr lvl="8"/>
            <a:endParaRPr lang="fr-FR" sz="1000" dirty="0" smtClean="0"/>
          </a:p>
          <a:p>
            <a:r>
              <a:rPr lang="fr-FR" sz="2000" dirty="0"/>
              <a:t>S</a:t>
            </a:r>
            <a:r>
              <a:rPr lang="fr-FR" sz="2000" dirty="0" smtClean="0"/>
              <a:t>e développant dans les capillaires intra-métaphysaires sous la plaque de croissance, où le flux sanguin est ralenti (favorise la fixation bactérienne)</a:t>
            </a:r>
          </a:p>
          <a:p>
            <a:pPr lvl="8"/>
            <a:endParaRPr lang="fr-FR" sz="1000" dirty="0" smtClean="0"/>
          </a:p>
          <a:p>
            <a:r>
              <a:rPr lang="fr-FR" sz="2000" dirty="0" smtClean="0"/>
              <a:t>Thrombose des vaisseaux et extension de l’infection de la corticale vers le périoste</a:t>
            </a:r>
          </a:p>
          <a:p>
            <a:pPr lvl="8"/>
            <a:endParaRPr lang="fr-FR" sz="1000" dirty="0" smtClean="0"/>
          </a:p>
          <a:p>
            <a:r>
              <a:rPr lang="fr-FR" sz="2000" dirty="0" smtClean="0"/>
              <a:t>Nécrose de l’os cortical, réalisant des séquestres au sein d’un abcès </a:t>
            </a:r>
            <a:br>
              <a:rPr lang="fr-FR" sz="2000" dirty="0" smtClean="0"/>
            </a:br>
            <a:r>
              <a:rPr lang="fr-FR" sz="2000" dirty="0" smtClean="0"/>
              <a:t>(risque de passage à la chronicité)</a:t>
            </a:r>
          </a:p>
          <a:p>
            <a:pPr lvl="7"/>
            <a:endParaRPr lang="fr-FR" sz="1000" dirty="0" smtClean="0"/>
          </a:p>
          <a:p>
            <a:r>
              <a:rPr lang="fr-FR" sz="2000" dirty="0" err="1" smtClean="0"/>
              <a:t>Spondylodiscite</a:t>
            </a:r>
            <a:r>
              <a:rPr lang="fr-FR" sz="2000" dirty="0" smtClean="0"/>
              <a:t>  = « </a:t>
            </a:r>
            <a:r>
              <a:rPr lang="fr-FR" sz="2000" dirty="0" err="1" smtClean="0"/>
              <a:t>vertebral</a:t>
            </a:r>
            <a:r>
              <a:rPr lang="fr-FR" sz="2000" dirty="0" smtClean="0"/>
              <a:t> </a:t>
            </a:r>
            <a:r>
              <a:rPr lang="fr-FR" sz="2000" dirty="0" err="1" smtClean="0"/>
              <a:t>ostéomyelitis</a:t>
            </a:r>
            <a:r>
              <a:rPr lang="fr-FR" sz="2000" dirty="0" smtClean="0"/>
              <a:t> »</a:t>
            </a:r>
          </a:p>
          <a:p>
            <a:pPr lvl="8">
              <a:buNone/>
            </a:pPr>
            <a:endParaRPr lang="fr-FR" dirty="0" smtClean="0"/>
          </a:p>
          <a:p>
            <a:pPr lvl="3"/>
            <a:endParaRPr lang="fr-FR" dirty="0" smtClean="0"/>
          </a:p>
          <a:p>
            <a:pPr lvl="3"/>
            <a:endParaRPr lang="fr-FR" dirty="0" smtClean="0"/>
          </a:p>
          <a:p>
            <a:pPr marL="1371600" lvl="3" indent="0">
              <a:buNone/>
            </a:pPr>
            <a:endParaRPr lang="fr-FR" dirty="0"/>
          </a:p>
        </p:txBody>
      </p:sp>
      <p:sp>
        <p:nvSpPr>
          <p:cNvPr id="7" name="Espace réservé du contenu 6"/>
          <p:cNvSpPr>
            <a:spLocks noGrp="1"/>
          </p:cNvSpPr>
          <p:nvPr>
            <p:ph sz="half" idx="2"/>
          </p:nvPr>
        </p:nvSpPr>
        <p:spPr/>
        <p:txBody>
          <a:bodyPr>
            <a:normAutofit/>
          </a:bodyPr>
          <a:lstStyle/>
          <a:p>
            <a:endParaRPr lang="fr-FR" dirty="0"/>
          </a:p>
        </p:txBody>
      </p:sp>
      <p:pic>
        <p:nvPicPr>
          <p:cNvPr id="48134" name="Picture 6" descr="Afficher l'image d'origine"/>
          <p:cNvPicPr>
            <a:picLocks noChangeAspect="1" noChangeArrowheads="1"/>
          </p:cNvPicPr>
          <p:nvPr/>
        </p:nvPicPr>
        <p:blipFill>
          <a:blip r:embed="rId2" cstate="print"/>
          <a:srcRect/>
          <a:stretch>
            <a:fillRect/>
          </a:stretch>
        </p:blipFill>
        <p:spPr bwMode="auto">
          <a:xfrm>
            <a:off x="5940152" y="2564904"/>
            <a:ext cx="2754692" cy="242319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Jeanne, 82 ans</a:t>
            </a:r>
            <a:endParaRPr lang="fr-FR" dirty="0"/>
          </a:p>
        </p:txBody>
      </p:sp>
      <p:sp>
        <p:nvSpPr>
          <p:cNvPr id="3" name="Espace réservé du contenu 2"/>
          <p:cNvSpPr>
            <a:spLocks noGrp="1"/>
          </p:cNvSpPr>
          <p:nvPr>
            <p:ph idx="1"/>
          </p:nvPr>
        </p:nvSpPr>
        <p:spPr/>
        <p:txBody>
          <a:bodyPr>
            <a:normAutofit fontScale="85000" lnSpcReduction="20000"/>
          </a:bodyPr>
          <a:lstStyle/>
          <a:p>
            <a:r>
              <a:rPr lang="fr-FR" sz="2600" dirty="0" smtClean="0"/>
              <a:t>ATCD: DNID </a:t>
            </a:r>
          </a:p>
          <a:p>
            <a:pPr lvl="8"/>
            <a:endParaRPr lang="fr-FR" sz="1400" dirty="0" smtClean="0"/>
          </a:p>
          <a:p>
            <a:r>
              <a:rPr lang="fr-FR" sz="2600" dirty="0" smtClean="0"/>
              <a:t>Se plaint de douleur lombaire ayant progressivement débutée il y a 3 semaines. Ouvrière textile à la retraite. Pas d’animal domestique, n’a jamais voyagé en dehors de la France</a:t>
            </a:r>
          </a:p>
          <a:p>
            <a:pPr lvl="8"/>
            <a:endParaRPr lang="fr-FR" sz="1400" dirty="0" smtClean="0"/>
          </a:p>
          <a:p>
            <a:r>
              <a:rPr lang="fr-FR" sz="2600" dirty="0" smtClean="0"/>
              <a:t>Bilan en ville: </a:t>
            </a:r>
            <a:r>
              <a:rPr lang="fr-FR" sz="2600" dirty="0" err="1" smtClean="0"/>
              <a:t>Rx</a:t>
            </a:r>
            <a:r>
              <a:rPr lang="fr-FR" sz="2600" dirty="0" smtClean="0"/>
              <a:t> rachidienne sans anomalie évidente, CRP 55mg/l</a:t>
            </a:r>
          </a:p>
          <a:p>
            <a:r>
              <a:rPr lang="fr-FR" sz="2600" dirty="0" smtClean="0"/>
              <a:t>Est envoyée au SAU par son médecin pour suspicion </a:t>
            </a:r>
            <a:r>
              <a:rPr lang="fr-FR" sz="2600" dirty="0" err="1" smtClean="0"/>
              <a:t>spondylodiscite</a:t>
            </a:r>
            <a:endParaRPr lang="fr-FR" sz="2600" dirty="0" smtClean="0"/>
          </a:p>
          <a:p>
            <a:pPr lvl="8"/>
            <a:endParaRPr lang="fr-FR" sz="2600" dirty="0" smtClean="0"/>
          </a:p>
          <a:p>
            <a:r>
              <a:rPr lang="fr-FR" sz="2600" dirty="0" smtClean="0"/>
              <a:t>A l’examen J1: T°=37,8, raideur rachidienne, pas de signe neurologique, pas de signe de sepsis sévère</a:t>
            </a:r>
          </a:p>
          <a:p>
            <a:pPr lvl="4"/>
            <a:endParaRPr lang="fr-FR" sz="2600" dirty="0" smtClean="0"/>
          </a:p>
          <a:p>
            <a:pPr marL="1828800" lvl="4" indent="0">
              <a:buNone/>
            </a:pPr>
            <a:r>
              <a:rPr lang="fr-FR" sz="2600" dirty="0" smtClean="0"/>
              <a:t> </a:t>
            </a:r>
          </a:p>
          <a:p>
            <a:r>
              <a:rPr lang="fr-FR" sz="2600" dirty="0" smtClean="0"/>
              <a:t>Quels sont les 2 « examens clefs que vous faites à J1 »</a:t>
            </a:r>
          </a:p>
          <a:p>
            <a:endParaRPr lang="fr-FR" dirty="0" smtClean="0"/>
          </a:p>
          <a:p>
            <a:endParaRPr lang="fr-FR" dirty="0"/>
          </a:p>
        </p:txBody>
      </p:sp>
    </p:spTree>
    <p:extLst>
      <p:ext uri="{BB962C8B-B14F-4D97-AF65-F5344CB8AC3E}">
        <p14:creationId xmlns="" xmlns:p14="http://schemas.microsoft.com/office/powerpoint/2010/main" val="42078114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sz="2600" dirty="0" smtClean="0"/>
              <a:t>L’ IRM (J1)</a:t>
            </a:r>
          </a:p>
          <a:p>
            <a:endParaRPr lang="fr-FR" sz="2600" dirty="0" smtClean="0"/>
          </a:p>
          <a:p>
            <a:endParaRPr lang="fr-FR" sz="2600" dirty="0" smtClean="0"/>
          </a:p>
          <a:p>
            <a:endParaRPr lang="fr-FR" sz="2600" dirty="0" smtClean="0"/>
          </a:p>
          <a:p>
            <a:endParaRPr lang="fr-FR" sz="2600" dirty="0" smtClean="0"/>
          </a:p>
          <a:p>
            <a:endParaRPr lang="fr-FR" sz="2600" dirty="0" smtClean="0"/>
          </a:p>
          <a:p>
            <a:endParaRPr lang="fr-FR" sz="2600" dirty="0" smtClean="0"/>
          </a:p>
          <a:p>
            <a:r>
              <a:rPr lang="fr-FR" sz="2600" dirty="0" smtClean="0"/>
              <a:t>Hémoculture prolongée</a:t>
            </a:r>
          </a:p>
          <a:p>
            <a:endParaRPr lang="fr-FR" sz="2600" dirty="0" smtClean="0"/>
          </a:p>
          <a:p>
            <a:pPr>
              <a:buNone/>
            </a:pPr>
            <a:r>
              <a:rPr lang="fr-FR" sz="2600" dirty="0" smtClean="0">
                <a:latin typeface="Arial"/>
                <a:cs typeface="Arial"/>
              </a:rPr>
              <a:t>►</a:t>
            </a:r>
            <a:r>
              <a:rPr lang="fr-FR" sz="2600" dirty="0" smtClean="0"/>
              <a:t>Quelle est votre prise en charge à J1?</a:t>
            </a:r>
          </a:p>
          <a:p>
            <a:endParaRPr lang="fr-FR" dirty="0" smtClean="0"/>
          </a:p>
          <a:p>
            <a:endParaRPr lang="fr-FR" dirty="0" smtClean="0"/>
          </a:p>
          <a:p>
            <a:endParaRPr lang="fr-FR" dirty="0" smtClean="0"/>
          </a:p>
          <a:p>
            <a:endParaRPr lang="fr-FR" dirty="0"/>
          </a:p>
        </p:txBody>
      </p:sp>
      <p:pic>
        <p:nvPicPr>
          <p:cNvPr id="5" name="Picture 2" descr="http://www.uvp5.univ-paris5.fr/campus-pediatrie/cycle2/imageries/18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700808"/>
            <a:ext cx="2016224" cy="257664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re 1"/>
          <p:cNvSpPr>
            <a:spLocks noGrp="1"/>
          </p:cNvSpPr>
          <p:nvPr>
            <p:ph type="title"/>
          </p:nvPr>
        </p:nvSpPr>
        <p:spPr/>
        <p:txBody>
          <a:bodyPr/>
          <a:lstStyle/>
          <a:p>
            <a:r>
              <a:rPr lang="fr-FR" dirty="0" smtClean="0"/>
              <a:t>Cas clinique: Jeanne, 82 ans</a:t>
            </a:r>
            <a:endParaRPr lang="fr-FR" dirty="0"/>
          </a:p>
        </p:txBody>
      </p:sp>
    </p:spTree>
    <p:extLst>
      <p:ext uri="{BB962C8B-B14F-4D97-AF65-F5344CB8AC3E}">
        <p14:creationId xmlns="" xmlns:p14="http://schemas.microsoft.com/office/powerpoint/2010/main" val="3689365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400" dirty="0" smtClean="0"/>
              <a:t>Repos strict au lit</a:t>
            </a:r>
          </a:p>
          <a:p>
            <a:pPr lvl="8"/>
            <a:endParaRPr lang="fr-FR" sz="1200" dirty="0" smtClean="0"/>
          </a:p>
          <a:p>
            <a:r>
              <a:rPr lang="fr-FR" sz="2400" dirty="0" smtClean="0"/>
              <a:t>Antalgiques</a:t>
            </a:r>
          </a:p>
          <a:p>
            <a:pPr lvl="8"/>
            <a:endParaRPr lang="fr-FR" sz="1200" dirty="0" smtClean="0"/>
          </a:p>
          <a:p>
            <a:r>
              <a:rPr lang="fr-FR" sz="2400" dirty="0" smtClean="0"/>
              <a:t>Prévention complications décubitus</a:t>
            </a:r>
          </a:p>
          <a:p>
            <a:pPr lvl="8"/>
            <a:endParaRPr lang="fr-FR" sz="1200" dirty="0" smtClean="0"/>
          </a:p>
          <a:p>
            <a:r>
              <a:rPr lang="fr-FR" sz="2400" dirty="0" smtClean="0"/>
              <a:t>Pas d’ antibiothérapie en urgence</a:t>
            </a:r>
          </a:p>
          <a:p>
            <a:endParaRPr lang="fr-FR" sz="2400" dirty="0" smtClean="0"/>
          </a:p>
          <a:p>
            <a:pPr>
              <a:buNone/>
            </a:pPr>
            <a:r>
              <a:rPr lang="fr-FR" sz="2400" dirty="0" smtClean="0">
                <a:latin typeface="Arial"/>
                <a:cs typeface="Arial"/>
              </a:rPr>
              <a:t>►</a:t>
            </a:r>
            <a:r>
              <a:rPr lang="fr-FR" sz="2400" dirty="0" smtClean="0"/>
              <a:t>A J4, les hémocultures sont négatives et la situation clinique est inchangée</a:t>
            </a:r>
          </a:p>
          <a:p>
            <a:pPr>
              <a:buNone/>
            </a:pPr>
            <a:r>
              <a:rPr lang="fr-FR" sz="2400" dirty="0" smtClean="0"/>
              <a:t>	Que faites vous ?</a:t>
            </a:r>
          </a:p>
        </p:txBody>
      </p:sp>
      <p:sp>
        <p:nvSpPr>
          <p:cNvPr id="4" name="Titre 1"/>
          <p:cNvSpPr>
            <a:spLocks noGrp="1"/>
          </p:cNvSpPr>
          <p:nvPr>
            <p:ph type="title"/>
          </p:nvPr>
        </p:nvSpPr>
        <p:spPr/>
        <p:txBody>
          <a:bodyPr/>
          <a:lstStyle/>
          <a:p>
            <a:r>
              <a:rPr lang="fr-FR" dirty="0" smtClean="0"/>
              <a:t>Cas clinique: Jeanne, 82 ans</a:t>
            </a:r>
            <a:endParaRPr lang="fr-FR" dirty="0"/>
          </a:p>
        </p:txBody>
      </p:sp>
    </p:spTree>
    <p:extLst>
      <p:ext uri="{BB962C8B-B14F-4D97-AF65-F5344CB8AC3E}">
        <p14:creationId xmlns="" xmlns:p14="http://schemas.microsoft.com/office/powerpoint/2010/main" val="30691948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132856"/>
            <a:ext cx="8229600" cy="4525963"/>
          </a:xfrm>
        </p:spPr>
        <p:txBody>
          <a:bodyPr/>
          <a:lstStyle/>
          <a:p>
            <a:r>
              <a:rPr lang="fr-FR" sz="2800" dirty="0" smtClean="0"/>
              <a:t>Biopsie disco-vertébrale</a:t>
            </a:r>
          </a:p>
          <a:p>
            <a:pPr lvl="1"/>
            <a:r>
              <a:rPr lang="fr-FR" sz="2400" dirty="0" smtClean="0"/>
              <a:t>1 échantillon/2 : </a:t>
            </a:r>
            <a:r>
              <a:rPr lang="fr-FR" sz="2400" i="1" dirty="0" smtClean="0"/>
              <a:t>S. </a:t>
            </a:r>
            <a:r>
              <a:rPr lang="fr-FR" sz="2400" i="1" dirty="0" err="1" smtClean="0"/>
              <a:t>épidermidis</a:t>
            </a:r>
            <a:r>
              <a:rPr lang="fr-FR" sz="2400" i="1" dirty="0" smtClean="0"/>
              <a:t> </a:t>
            </a:r>
            <a:r>
              <a:rPr lang="fr-FR" sz="2400" dirty="0" smtClean="0"/>
              <a:t>sensible à l’ensemble des ATB testés</a:t>
            </a:r>
          </a:p>
          <a:p>
            <a:pPr lvl="1"/>
            <a:endParaRPr lang="fr-FR" dirty="0" smtClean="0"/>
          </a:p>
          <a:p>
            <a:pPr>
              <a:buNone/>
            </a:pPr>
            <a:r>
              <a:rPr lang="fr-FR" sz="2800" dirty="0" smtClean="0">
                <a:latin typeface="Arial"/>
                <a:cs typeface="Arial"/>
              </a:rPr>
              <a:t>►Prise en charge ?</a:t>
            </a:r>
            <a:endParaRPr lang="fr-FR" sz="2800" dirty="0"/>
          </a:p>
        </p:txBody>
      </p:sp>
      <p:sp>
        <p:nvSpPr>
          <p:cNvPr id="4" name="Titre 1"/>
          <p:cNvSpPr>
            <a:spLocks noGrp="1"/>
          </p:cNvSpPr>
          <p:nvPr>
            <p:ph type="title"/>
          </p:nvPr>
        </p:nvSpPr>
        <p:spPr/>
        <p:txBody>
          <a:bodyPr/>
          <a:lstStyle/>
          <a:p>
            <a:r>
              <a:rPr lang="fr-FR" dirty="0" smtClean="0"/>
              <a:t>Cas clinique: Jeanne, 82 ans</a:t>
            </a:r>
            <a:endParaRPr lang="fr-FR" dirty="0"/>
          </a:p>
        </p:txBody>
      </p:sp>
    </p:spTree>
    <p:extLst>
      <p:ext uri="{BB962C8B-B14F-4D97-AF65-F5344CB8AC3E}">
        <p14:creationId xmlns="" xmlns:p14="http://schemas.microsoft.com/office/powerpoint/2010/main" val="3659441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a:p>
          <a:p>
            <a:r>
              <a:rPr lang="fr-FR" sz="2800" dirty="0" smtClean="0"/>
              <a:t>Probable « contamination »</a:t>
            </a:r>
          </a:p>
          <a:p>
            <a:r>
              <a:rPr lang="fr-FR" sz="2800" dirty="0" smtClean="0"/>
              <a:t>On lui propose une deuxième biopsie qu’elle refuse en bloc</a:t>
            </a:r>
          </a:p>
          <a:p>
            <a:pPr marL="0" indent="0">
              <a:buNone/>
            </a:pPr>
            <a:r>
              <a:rPr lang="fr-FR" sz="2800" dirty="0" smtClean="0">
                <a:latin typeface="Arial"/>
                <a:cs typeface="Arial"/>
              </a:rPr>
              <a:t>►CAT ?</a:t>
            </a:r>
            <a:endParaRPr lang="fr-FR" sz="2800" dirty="0" smtClean="0"/>
          </a:p>
        </p:txBody>
      </p:sp>
      <p:sp>
        <p:nvSpPr>
          <p:cNvPr id="4" name="Titre 1"/>
          <p:cNvSpPr>
            <a:spLocks noGrp="1"/>
          </p:cNvSpPr>
          <p:nvPr>
            <p:ph type="title"/>
          </p:nvPr>
        </p:nvSpPr>
        <p:spPr/>
        <p:txBody>
          <a:bodyPr/>
          <a:lstStyle/>
          <a:p>
            <a:r>
              <a:rPr lang="fr-FR" dirty="0" smtClean="0"/>
              <a:t>Cas clinique: Jeanne, 82 ans</a:t>
            </a:r>
            <a:endParaRPr lang="fr-FR" dirty="0"/>
          </a:p>
        </p:txBody>
      </p:sp>
    </p:spTree>
    <p:extLst>
      <p:ext uri="{BB962C8B-B14F-4D97-AF65-F5344CB8AC3E}">
        <p14:creationId xmlns="" xmlns:p14="http://schemas.microsoft.com/office/powerpoint/2010/main" val="695442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Spondylodiscites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 xmlns:p14="http://schemas.microsoft.com/office/powerpoint/2010/main" val="667291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Epidémiologie </a:t>
            </a:r>
            <a:endParaRPr lang="fr-FR" dirty="0"/>
          </a:p>
        </p:txBody>
      </p:sp>
      <p:sp>
        <p:nvSpPr>
          <p:cNvPr id="3" name="Espace réservé du contenu 2"/>
          <p:cNvSpPr>
            <a:spLocks noGrp="1"/>
          </p:cNvSpPr>
          <p:nvPr>
            <p:ph idx="1"/>
          </p:nvPr>
        </p:nvSpPr>
        <p:spPr>
          <a:xfrm>
            <a:off x="467544" y="1916832"/>
            <a:ext cx="8229600" cy="4525963"/>
          </a:xfrm>
        </p:spPr>
        <p:txBody>
          <a:bodyPr>
            <a:normAutofit/>
          </a:bodyPr>
          <a:lstStyle/>
          <a:p>
            <a:r>
              <a:rPr lang="fr-FR" sz="2800" dirty="0" smtClean="0"/>
              <a:t>Taux d’ incidence: 2,4 / 100 000 / an (2002-03)</a:t>
            </a:r>
          </a:p>
          <a:p>
            <a:pPr lvl="5"/>
            <a:endParaRPr lang="fr-FR" sz="1600" dirty="0" smtClean="0"/>
          </a:p>
          <a:p>
            <a:r>
              <a:rPr lang="fr-FR" sz="2800" dirty="0" smtClean="0"/>
              <a:t>La plus fréquente des ostéomyélites (hématogène) chez l’adulte</a:t>
            </a:r>
          </a:p>
          <a:p>
            <a:pPr lvl="5"/>
            <a:endParaRPr lang="fr-FR" sz="1600" dirty="0" smtClean="0"/>
          </a:p>
          <a:p>
            <a:r>
              <a:rPr lang="fr-FR" sz="2800" dirty="0" smtClean="0"/>
              <a:t>Facteurs de risque:</a:t>
            </a:r>
          </a:p>
          <a:p>
            <a:pPr lvl="1"/>
            <a:r>
              <a:rPr lang="fr-FR" sz="2000" b="1" dirty="0" smtClean="0"/>
              <a:t>Sexe</a:t>
            </a:r>
            <a:r>
              <a:rPr lang="fr-FR" sz="2000" dirty="0" smtClean="0"/>
              <a:t>: surreprésentation masculine avec environ 2/3 d’hommes </a:t>
            </a:r>
            <a:br>
              <a:rPr lang="fr-FR" sz="2000" dirty="0" smtClean="0"/>
            </a:br>
            <a:r>
              <a:rPr lang="fr-FR" sz="2000" dirty="0" smtClean="0"/>
              <a:t>(jusqu’ à 84%, </a:t>
            </a:r>
            <a:r>
              <a:rPr lang="fr-FR" sz="1000" dirty="0" err="1" smtClean="0"/>
              <a:t>Doutchi</a:t>
            </a:r>
            <a:r>
              <a:rPr lang="fr-FR" sz="1000" dirty="0" smtClean="0"/>
              <a:t> 2015</a:t>
            </a:r>
            <a:r>
              <a:rPr lang="fr-FR" sz="2000" dirty="0" smtClean="0"/>
              <a:t>)</a:t>
            </a:r>
            <a:endParaRPr lang="fr-FR" sz="2800" dirty="0" smtClean="0"/>
          </a:p>
          <a:p>
            <a:pPr lvl="1"/>
            <a:r>
              <a:rPr lang="fr-FR" sz="2000" b="1" dirty="0" smtClean="0"/>
              <a:t>Diabète</a:t>
            </a:r>
            <a:r>
              <a:rPr lang="fr-FR" sz="2000" dirty="0" smtClean="0"/>
              <a:t>: 15% des cas </a:t>
            </a:r>
            <a:r>
              <a:rPr lang="fr-FR" sz="1000" dirty="0" smtClean="0"/>
              <a:t>(L Bernard, 2015)</a:t>
            </a:r>
          </a:p>
          <a:p>
            <a:pPr lvl="1"/>
            <a:r>
              <a:rPr lang="fr-FR" sz="2000" b="1" dirty="0" smtClean="0"/>
              <a:t>Âge</a:t>
            </a:r>
            <a:r>
              <a:rPr lang="fr-FR" sz="2000" dirty="0" smtClean="0"/>
              <a:t>: &gt; 55 ans  (61 ans en moyenne, </a:t>
            </a:r>
            <a:r>
              <a:rPr lang="fr-FR" sz="1000" dirty="0" smtClean="0"/>
              <a:t>L Bernard 2015</a:t>
            </a:r>
            <a:r>
              <a:rPr lang="fr-FR" sz="2000" dirty="0" smtClean="0"/>
              <a:t>)</a:t>
            </a:r>
          </a:p>
          <a:p>
            <a:pPr lvl="1"/>
            <a:r>
              <a:rPr lang="fr-FR" sz="2000" dirty="0" smtClean="0"/>
              <a:t>..</a:t>
            </a:r>
          </a:p>
        </p:txBody>
      </p:sp>
      <p:pic>
        <p:nvPicPr>
          <p:cNvPr id="1026" name="Picture 2" descr="Drapeau de la Franc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6297" y="404664"/>
            <a:ext cx="1243024" cy="828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99812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Microbiologie</a:t>
            </a:r>
            <a:endParaRPr lang="fr-FR" dirty="0"/>
          </a:p>
        </p:txBody>
      </p:sp>
      <p:sp>
        <p:nvSpPr>
          <p:cNvPr id="3" name="Espace réservé du contenu 2"/>
          <p:cNvSpPr>
            <a:spLocks noGrp="1"/>
          </p:cNvSpPr>
          <p:nvPr>
            <p:ph idx="1"/>
          </p:nvPr>
        </p:nvSpPr>
        <p:spPr/>
        <p:txBody>
          <a:bodyPr>
            <a:normAutofit fontScale="55000" lnSpcReduction="20000"/>
          </a:bodyPr>
          <a:lstStyle/>
          <a:p>
            <a:r>
              <a:rPr lang="fr-FR" sz="3600" dirty="0" smtClean="0"/>
              <a:t>Infections à pyogènes </a:t>
            </a:r>
            <a:br>
              <a:rPr lang="fr-FR" sz="3600" dirty="0" smtClean="0"/>
            </a:br>
            <a:r>
              <a:rPr lang="fr-FR" sz="3300" dirty="0" smtClean="0"/>
              <a:t>(359 cas dont 10% post-op, 2006-2011 </a:t>
            </a:r>
            <a:r>
              <a:rPr lang="fr-FR" sz="1900" dirty="0" smtClean="0"/>
              <a:t>L Bernard  2015</a:t>
            </a:r>
            <a:r>
              <a:rPr lang="fr-FR" dirty="0" smtClean="0"/>
              <a:t>)</a:t>
            </a:r>
          </a:p>
          <a:p>
            <a:pPr marL="971550" lvl="1" indent="-514350">
              <a:buFont typeface="+mj-lt"/>
              <a:buAutoNum type="arabicPeriod"/>
            </a:pPr>
            <a:r>
              <a:rPr lang="fr-FR" b="1" i="1" dirty="0" smtClean="0"/>
              <a:t>S. aureus </a:t>
            </a:r>
            <a:r>
              <a:rPr lang="fr-FR" dirty="0" smtClean="0"/>
              <a:t>(41 %)</a:t>
            </a:r>
          </a:p>
          <a:p>
            <a:pPr marL="971550" lvl="1" indent="-514350">
              <a:buFont typeface="+mj-lt"/>
              <a:buAutoNum type="arabicPeriod"/>
            </a:pPr>
            <a:r>
              <a:rPr lang="fr-FR" i="1" dirty="0"/>
              <a:t>Streptococcus </a:t>
            </a:r>
            <a:r>
              <a:rPr lang="fr-FR" i="1" dirty="0" err="1"/>
              <a:t>spp</a:t>
            </a:r>
            <a:r>
              <a:rPr lang="fr-FR" i="1" dirty="0"/>
              <a:t> </a:t>
            </a:r>
            <a:r>
              <a:rPr lang="fr-FR" dirty="0"/>
              <a:t>(</a:t>
            </a:r>
            <a:r>
              <a:rPr lang="fr-FR" dirty="0" smtClean="0"/>
              <a:t>18 %): </a:t>
            </a:r>
            <a:r>
              <a:rPr lang="fr-FR" i="1" dirty="0" smtClean="0"/>
              <a:t>S. </a:t>
            </a:r>
            <a:r>
              <a:rPr lang="fr-FR" i="1" dirty="0" err="1" smtClean="0"/>
              <a:t>agalactiae</a:t>
            </a:r>
            <a:r>
              <a:rPr lang="fr-FR" i="1" dirty="0" smtClean="0"/>
              <a:t>, S. </a:t>
            </a:r>
            <a:r>
              <a:rPr lang="fr-FR" i="1" dirty="0" err="1" smtClean="0"/>
              <a:t>viridans</a:t>
            </a:r>
            <a:endParaRPr lang="fr-FR" i="1" dirty="0" smtClean="0"/>
          </a:p>
          <a:p>
            <a:pPr marL="971550" lvl="1" indent="-514350">
              <a:buFont typeface="+mj-lt"/>
              <a:buAutoNum type="arabicPeriod"/>
            </a:pPr>
            <a:r>
              <a:rPr lang="fr-FR" i="1" dirty="0" smtClean="0"/>
              <a:t>S. </a:t>
            </a:r>
            <a:r>
              <a:rPr lang="fr-FR" i="1" dirty="0" err="1" smtClean="0"/>
              <a:t>coag</a:t>
            </a:r>
            <a:r>
              <a:rPr lang="fr-FR" i="1" dirty="0" smtClean="0"/>
              <a:t> </a:t>
            </a:r>
            <a:r>
              <a:rPr lang="fr-FR" i="1" dirty="0" err="1" smtClean="0"/>
              <a:t>neg</a:t>
            </a:r>
            <a:r>
              <a:rPr lang="fr-FR" i="1" dirty="0" smtClean="0"/>
              <a:t> </a:t>
            </a:r>
            <a:r>
              <a:rPr lang="fr-FR" dirty="0" smtClean="0"/>
              <a:t>(17%) (post-opératoire ++)</a:t>
            </a:r>
          </a:p>
          <a:p>
            <a:pPr marL="971550" lvl="1" indent="-514350">
              <a:buFont typeface="+mj-lt"/>
              <a:buAutoNum type="arabicPeriod"/>
            </a:pPr>
            <a:r>
              <a:rPr lang="fr-FR" dirty="0" err="1" smtClean="0"/>
              <a:t>Enterobactérie</a:t>
            </a:r>
            <a:r>
              <a:rPr lang="fr-FR" dirty="0" smtClean="0"/>
              <a:t> (11%)</a:t>
            </a:r>
          </a:p>
          <a:p>
            <a:pPr marL="457200" lvl="1" indent="0">
              <a:buNone/>
            </a:pPr>
            <a:endParaRPr lang="fr-FR" dirty="0" smtClean="0"/>
          </a:p>
          <a:p>
            <a:r>
              <a:rPr lang="fr-FR" sz="3600" i="1" dirty="0" err="1" smtClean="0"/>
              <a:t>Mycobactérium</a:t>
            </a:r>
            <a:r>
              <a:rPr lang="fr-FR" sz="3600" i="1" dirty="0" smtClean="0"/>
              <a:t> </a:t>
            </a:r>
            <a:r>
              <a:rPr lang="fr-FR" sz="3600" i="1" dirty="0" err="1" smtClean="0"/>
              <a:t>tuberculosis</a:t>
            </a:r>
            <a:endParaRPr lang="fr-FR" sz="3600" i="1" dirty="0" smtClean="0"/>
          </a:p>
          <a:p>
            <a:pPr lvl="1"/>
            <a:r>
              <a:rPr lang="fr-FR" dirty="0" smtClean="0"/>
              <a:t>jusqu’à 31%  </a:t>
            </a:r>
            <a:r>
              <a:rPr lang="fr-FR" sz="1900" dirty="0" err="1"/>
              <a:t>G</a:t>
            </a:r>
            <a:r>
              <a:rPr lang="fr-FR" sz="1900" dirty="0" err="1" smtClean="0"/>
              <a:t>rammatico</a:t>
            </a:r>
            <a:r>
              <a:rPr lang="fr-FR" sz="1900" dirty="0" smtClean="0"/>
              <a:t> 2007</a:t>
            </a:r>
          </a:p>
          <a:p>
            <a:pPr lvl="1"/>
            <a:r>
              <a:rPr lang="fr-FR" sz="2900" dirty="0" smtClean="0"/>
              <a:t>6% dans une série récente à Marseille (50 cas,  </a:t>
            </a:r>
            <a:r>
              <a:rPr lang="fr-FR" sz="1900" dirty="0" err="1" smtClean="0"/>
              <a:t>Doutchi</a:t>
            </a:r>
            <a:r>
              <a:rPr lang="fr-FR" sz="1900" dirty="0" smtClean="0"/>
              <a:t> 2015)</a:t>
            </a:r>
          </a:p>
          <a:p>
            <a:pPr lvl="5"/>
            <a:endParaRPr lang="fr-FR" sz="1900" dirty="0"/>
          </a:p>
          <a:p>
            <a:r>
              <a:rPr lang="fr-FR" sz="3600" dirty="0" smtClean="0"/>
              <a:t>Brucellose: &lt;1% des </a:t>
            </a:r>
            <a:r>
              <a:rPr lang="fr-FR" sz="3600" dirty="0" err="1" smtClean="0"/>
              <a:t>spondylodiscites</a:t>
            </a:r>
            <a:r>
              <a:rPr lang="fr-FR" sz="3600" dirty="0" smtClean="0"/>
              <a:t> en France</a:t>
            </a:r>
          </a:p>
          <a:p>
            <a:pPr lvl="7"/>
            <a:endParaRPr lang="fr-FR" sz="1900" dirty="0" smtClean="0"/>
          </a:p>
          <a:p>
            <a:r>
              <a:rPr lang="fr-FR" sz="3600" dirty="0" smtClean="0"/>
              <a:t>Bartonelle : rare</a:t>
            </a:r>
          </a:p>
          <a:p>
            <a:pPr lvl="4"/>
            <a:endParaRPr lang="fr-FR" sz="3300" dirty="0" smtClean="0"/>
          </a:p>
          <a:p>
            <a:r>
              <a:rPr lang="fr-FR" sz="3600" dirty="0" smtClean="0"/>
              <a:t>Fongique: contextes épidémiologiques particuliers</a:t>
            </a:r>
          </a:p>
          <a:p>
            <a:pPr lvl="1"/>
            <a:r>
              <a:rPr lang="fr-FR" dirty="0" smtClean="0"/>
              <a:t>Immunodépression</a:t>
            </a:r>
          </a:p>
          <a:p>
            <a:pPr lvl="1"/>
            <a:r>
              <a:rPr lang="fr-FR" dirty="0" smtClean="0"/>
              <a:t>Zone géographique: </a:t>
            </a:r>
            <a:r>
              <a:rPr lang="fr-FR" dirty="0" err="1" smtClean="0"/>
              <a:t>coccidioidomycose</a:t>
            </a:r>
            <a:r>
              <a:rPr lang="fr-FR" dirty="0" smtClean="0"/>
              <a:t> (Arizona, Californie)</a:t>
            </a:r>
          </a:p>
          <a:p>
            <a:pPr lvl="1"/>
            <a:endParaRPr lang="fr-FR" dirty="0" smtClean="0"/>
          </a:p>
          <a:p>
            <a:endParaRPr lang="fr-FR" dirty="0" smtClean="0"/>
          </a:p>
        </p:txBody>
      </p:sp>
      <p:pic>
        <p:nvPicPr>
          <p:cNvPr id="4" name="Picture 2" descr="Drapeau de la Franc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2276872"/>
            <a:ext cx="1243024" cy="828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4967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Spondylodiscite</a:t>
            </a:r>
            <a:r>
              <a:rPr lang="fr-FR" dirty="0" smtClean="0"/>
              <a:t> à </a:t>
            </a:r>
            <a:r>
              <a:rPr lang="fr-FR" dirty="0" err="1" smtClean="0"/>
              <a:t>pyogénes</a:t>
            </a:r>
            <a:endParaRPr lang="fr-FR" dirty="0"/>
          </a:p>
        </p:txBody>
      </p:sp>
      <p:sp>
        <p:nvSpPr>
          <p:cNvPr id="3" name="Espace réservé du contenu 2"/>
          <p:cNvSpPr>
            <a:spLocks noGrp="1"/>
          </p:cNvSpPr>
          <p:nvPr>
            <p:ph idx="1"/>
          </p:nvPr>
        </p:nvSpPr>
        <p:spPr/>
        <p:txBody>
          <a:bodyPr/>
          <a:lstStyle/>
          <a:p>
            <a:r>
              <a:rPr lang="fr-FR" dirty="0" smtClean="0"/>
              <a:t>Physiopathologie</a:t>
            </a:r>
          </a:p>
          <a:p>
            <a:pPr lvl="1"/>
            <a:r>
              <a:rPr lang="fr-FR" sz="2000" dirty="0" smtClean="0"/>
              <a:t>Infection hématogène +++, (EI associé dans 5 à 20% des cas )</a:t>
            </a:r>
          </a:p>
          <a:p>
            <a:pPr lvl="1"/>
            <a:r>
              <a:rPr lang="fr-FR" sz="2000" dirty="0" smtClean="0"/>
              <a:t>Infection par voie veineuse rétrograde à partir des veines pelviennes (plexus de </a:t>
            </a:r>
            <a:r>
              <a:rPr lang="fr-FR" sz="2000" dirty="0" err="1" smtClean="0"/>
              <a:t>Batson</a:t>
            </a:r>
            <a:r>
              <a:rPr lang="fr-FR" sz="2000" dirty="0" smtClean="0"/>
              <a:t>) ?</a:t>
            </a:r>
          </a:p>
          <a:p>
            <a:pPr lvl="1"/>
            <a:r>
              <a:rPr lang="fr-FR" sz="2000" dirty="0" smtClean="0"/>
              <a:t>Porte d’entrée urinaire + fréquente chez les femmes, les personnes </a:t>
            </a:r>
            <a:r>
              <a:rPr lang="fr-FR" sz="2000" dirty="0" err="1" smtClean="0"/>
              <a:t>agées</a:t>
            </a:r>
            <a:r>
              <a:rPr lang="fr-FR" sz="2000" dirty="0" smtClean="0"/>
              <a:t> et les diabétiques ?</a:t>
            </a:r>
          </a:p>
          <a:p>
            <a:pPr lvl="1"/>
            <a:endParaRPr lang="fr-FR"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753" y="4077072"/>
            <a:ext cx="5107697" cy="23808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824" y="6510585"/>
            <a:ext cx="1123950" cy="209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6531944"/>
            <a:ext cx="230505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33492" y="3789040"/>
            <a:ext cx="3641923" cy="25870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34863" y="6648676"/>
            <a:ext cx="898401" cy="138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51481" y="6643324"/>
            <a:ext cx="1477685" cy="1536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938701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Spondylodiscite</a:t>
            </a:r>
            <a:r>
              <a:rPr lang="fr-FR" dirty="0" smtClean="0"/>
              <a:t> à </a:t>
            </a:r>
            <a:r>
              <a:rPr lang="fr-FR" dirty="0" err="1" smtClean="0"/>
              <a:t>pyogénes</a:t>
            </a:r>
            <a:endParaRPr lang="fr-FR" dirty="0"/>
          </a:p>
        </p:txBody>
      </p:sp>
      <p:sp>
        <p:nvSpPr>
          <p:cNvPr id="3" name="Espace réservé du contenu 2"/>
          <p:cNvSpPr>
            <a:spLocks noGrp="1"/>
          </p:cNvSpPr>
          <p:nvPr>
            <p:ph idx="1"/>
          </p:nvPr>
        </p:nvSpPr>
        <p:spPr/>
        <p:txBody>
          <a:bodyPr/>
          <a:lstStyle/>
          <a:p>
            <a:r>
              <a:rPr lang="fr-FR" dirty="0" smtClean="0"/>
              <a:t>Physiopathologie</a:t>
            </a:r>
          </a:p>
          <a:p>
            <a:pPr lvl="1"/>
            <a:r>
              <a:rPr lang="fr-FR" sz="2000" dirty="0" smtClean="0"/>
              <a:t>Infection hématogène +++, (EI associé dans 5 à 10% des cas )</a:t>
            </a:r>
          </a:p>
          <a:p>
            <a:pPr lvl="1"/>
            <a:r>
              <a:rPr lang="fr-FR" sz="2000" dirty="0" smtClean="0"/>
              <a:t>Infection par voie veineuse rétrograde à partir des veines pelviennes (plexus de </a:t>
            </a:r>
            <a:r>
              <a:rPr lang="fr-FR" sz="2000" dirty="0" err="1" smtClean="0"/>
              <a:t>Batson</a:t>
            </a:r>
            <a:r>
              <a:rPr lang="fr-FR" sz="2000" dirty="0" smtClean="0"/>
              <a:t>) ?</a:t>
            </a:r>
          </a:p>
          <a:p>
            <a:pPr lvl="1"/>
            <a:r>
              <a:rPr lang="fr-FR" sz="2000" dirty="0" smtClean="0"/>
              <a:t>Porte d’entrée urinaire + fréquente chez les femmes, les personnes </a:t>
            </a:r>
            <a:r>
              <a:rPr lang="fr-FR" sz="2000" dirty="0" err="1" smtClean="0"/>
              <a:t>agées</a:t>
            </a:r>
            <a:r>
              <a:rPr lang="fr-FR" sz="2000" dirty="0" smtClean="0"/>
              <a:t> et les diabétiques ?</a:t>
            </a:r>
          </a:p>
          <a:p>
            <a:pPr lvl="1"/>
            <a:endParaRPr lang="fr-FR"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753" y="4077072"/>
            <a:ext cx="5107697" cy="23808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824" y="6510585"/>
            <a:ext cx="1123950" cy="209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6531944"/>
            <a:ext cx="230505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33492" y="3789040"/>
            <a:ext cx="3641923" cy="25870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34863" y="6648676"/>
            <a:ext cx="898401" cy="138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51481" y="6643324"/>
            <a:ext cx="1477685" cy="1536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714484" y="4365104"/>
            <a:ext cx="1295400" cy="19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131840" y="4365104"/>
            <a:ext cx="1447800" cy="19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79513" y="4597092"/>
            <a:ext cx="1008112" cy="2846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546840" y="4673477"/>
            <a:ext cx="607810" cy="2178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79511" y="5034992"/>
            <a:ext cx="1296145" cy="200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610597" y="4939964"/>
            <a:ext cx="480295" cy="2955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9160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Définition / physiopathologie:</a:t>
            </a:r>
            <a:br>
              <a:rPr lang="fr-FR" dirty="0" smtClean="0"/>
            </a:br>
            <a:r>
              <a:rPr lang="fr-FR" dirty="0" smtClean="0"/>
              <a:t>Ostéite – Ostéite du pied diabétique</a:t>
            </a:r>
            <a:endParaRPr lang="fr-FR" dirty="0"/>
          </a:p>
        </p:txBody>
      </p:sp>
      <p:sp>
        <p:nvSpPr>
          <p:cNvPr id="3" name="Espace réservé du contenu 2"/>
          <p:cNvSpPr>
            <a:spLocks noGrp="1"/>
          </p:cNvSpPr>
          <p:nvPr>
            <p:ph idx="1"/>
          </p:nvPr>
        </p:nvSpPr>
        <p:spPr>
          <a:xfrm>
            <a:off x="467544" y="2060848"/>
            <a:ext cx="8229600" cy="4525963"/>
          </a:xfrm>
        </p:spPr>
        <p:txBody>
          <a:bodyPr/>
          <a:lstStyle/>
          <a:p>
            <a:r>
              <a:rPr lang="fr-FR" sz="2400" dirty="0" smtClean="0"/>
              <a:t>Ostéite:</a:t>
            </a:r>
          </a:p>
          <a:p>
            <a:pPr lvl="1"/>
            <a:r>
              <a:rPr lang="fr-FR" sz="1600" dirty="0" smtClean="0"/>
              <a:t>Infection non hématogène</a:t>
            </a:r>
          </a:p>
          <a:p>
            <a:pPr lvl="1"/>
            <a:r>
              <a:rPr lang="fr-FR" sz="1600" dirty="0" smtClean="0"/>
              <a:t>De l’os cortical</a:t>
            </a:r>
          </a:p>
          <a:p>
            <a:pPr lvl="1"/>
            <a:r>
              <a:rPr lang="fr-FR" sz="1600" dirty="0" smtClean="0"/>
              <a:t>Apres une fracture ouverte, parfois compliquée d’une pseudarthrose</a:t>
            </a:r>
          </a:p>
          <a:p>
            <a:pPr lvl="1"/>
            <a:r>
              <a:rPr lang="fr-FR" sz="1600" dirty="0" smtClean="0"/>
              <a:t>Ou post-opératoire</a:t>
            </a:r>
          </a:p>
          <a:p>
            <a:pPr lvl="1"/>
            <a:endParaRPr lang="fr-FR" sz="1800" dirty="0" smtClean="0"/>
          </a:p>
          <a:p>
            <a:r>
              <a:rPr lang="fr-FR" sz="2400" dirty="0" smtClean="0"/>
              <a:t>Ostéite du pied diabétique:</a:t>
            </a:r>
          </a:p>
          <a:p>
            <a:pPr lvl="1"/>
            <a:r>
              <a:rPr lang="fr-FR" sz="1600" dirty="0" smtClean="0"/>
              <a:t>Compliquant un mal perforant</a:t>
            </a:r>
          </a:p>
          <a:p>
            <a:pPr lvl="1"/>
            <a:r>
              <a:rPr lang="fr-FR" sz="1600" dirty="0" smtClean="0"/>
              <a:t>Associée à macro / </a:t>
            </a:r>
            <a:r>
              <a:rPr lang="fr-FR" sz="1600" dirty="0" err="1" smtClean="0"/>
              <a:t>microangiopathie</a:t>
            </a:r>
            <a:endParaRPr lang="fr-FR" sz="1600" dirty="0" smtClean="0"/>
          </a:p>
          <a:p>
            <a:pPr lvl="1"/>
            <a:r>
              <a:rPr lang="fr-FR" sz="1600" dirty="0" smtClean="0"/>
              <a:t>Infection « du dehors au dedans » </a:t>
            </a:r>
            <a:br>
              <a:rPr lang="fr-FR" sz="1600" dirty="0" smtClean="0"/>
            </a:br>
            <a:r>
              <a:rPr lang="fr-FR" sz="1600" dirty="0" smtClean="0"/>
              <a:t>pouvant être </a:t>
            </a:r>
            <a:r>
              <a:rPr lang="fr-FR" sz="1600" dirty="0" err="1" smtClean="0"/>
              <a:t>polymicrobienne</a:t>
            </a:r>
            <a:endParaRPr lang="fr-FR" sz="1600" dirty="0" smtClean="0"/>
          </a:p>
          <a:p>
            <a:pPr lvl="1"/>
            <a:endParaRPr lang="fr-FR" dirty="0" smtClean="0"/>
          </a:p>
          <a:p>
            <a:pPr lvl="1"/>
            <a:endParaRPr lang="fr-FR" dirty="0"/>
          </a:p>
        </p:txBody>
      </p:sp>
      <p:pic>
        <p:nvPicPr>
          <p:cNvPr id="5123" name="Picture 3" descr="L'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192" y="3429000"/>
            <a:ext cx="2300881" cy="329604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Spondylodiscite</a:t>
            </a:r>
            <a:r>
              <a:rPr lang="fr-FR" dirty="0" smtClean="0"/>
              <a:t> à </a:t>
            </a:r>
            <a:r>
              <a:rPr lang="fr-FR" dirty="0" err="1" smtClean="0"/>
              <a:t>pyogénes</a:t>
            </a:r>
            <a:endParaRPr lang="fr-FR" dirty="0"/>
          </a:p>
        </p:txBody>
      </p:sp>
      <p:sp>
        <p:nvSpPr>
          <p:cNvPr id="3" name="Espace réservé du contenu 2"/>
          <p:cNvSpPr>
            <a:spLocks noGrp="1"/>
          </p:cNvSpPr>
          <p:nvPr>
            <p:ph idx="1"/>
          </p:nvPr>
        </p:nvSpPr>
        <p:spPr/>
        <p:txBody>
          <a:bodyPr/>
          <a:lstStyle/>
          <a:p>
            <a:r>
              <a:rPr lang="fr-FR" dirty="0" smtClean="0"/>
              <a:t>Physiopathologie</a:t>
            </a:r>
          </a:p>
          <a:p>
            <a:pPr lvl="1"/>
            <a:r>
              <a:rPr lang="fr-FR" sz="2000" dirty="0" smtClean="0"/>
              <a:t>Infection hématogène +++, (EI associé dans 5 à 10% des cas )</a:t>
            </a:r>
          </a:p>
          <a:p>
            <a:pPr lvl="1"/>
            <a:r>
              <a:rPr lang="fr-FR" sz="2000" dirty="0" smtClean="0"/>
              <a:t>Infection par voie veineuse rétrograde à partir des veines pelviennes (plexus de </a:t>
            </a:r>
            <a:r>
              <a:rPr lang="fr-FR" sz="2000" dirty="0" err="1" smtClean="0"/>
              <a:t>Batson</a:t>
            </a:r>
            <a:r>
              <a:rPr lang="fr-FR" sz="2000" dirty="0" smtClean="0"/>
              <a:t>) ?</a:t>
            </a:r>
          </a:p>
          <a:p>
            <a:pPr lvl="1"/>
            <a:r>
              <a:rPr lang="fr-FR" sz="2000" dirty="0" smtClean="0"/>
              <a:t>Porte d’entrée urinaire + fréquente chez les femmes, les personnes </a:t>
            </a:r>
            <a:r>
              <a:rPr lang="fr-FR" sz="2000" dirty="0" err="1" smtClean="0"/>
              <a:t>agées</a:t>
            </a:r>
            <a:r>
              <a:rPr lang="fr-FR" sz="2000" dirty="0" smtClean="0"/>
              <a:t> et les diabétiques ?</a:t>
            </a:r>
          </a:p>
          <a:p>
            <a:pPr lvl="1"/>
            <a:endParaRPr lang="fr-FR"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753" y="4077072"/>
            <a:ext cx="5107697" cy="23808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824" y="6510585"/>
            <a:ext cx="1123950" cy="209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6531944"/>
            <a:ext cx="230505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33492" y="3789040"/>
            <a:ext cx="3641923" cy="25870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34863" y="6648676"/>
            <a:ext cx="898401" cy="138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51481" y="6643324"/>
            <a:ext cx="1477685" cy="1536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5433492" y="5373216"/>
            <a:ext cx="345898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7551481" y="4005064"/>
            <a:ext cx="692927" cy="2880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8388424" y="4005064"/>
            <a:ext cx="640742" cy="2880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7125953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Spondylodiscite</a:t>
            </a:r>
            <a:r>
              <a:rPr lang="fr-FR" dirty="0" smtClean="0"/>
              <a:t> tuberculeuse</a:t>
            </a:r>
            <a:br>
              <a:rPr lang="fr-FR" dirty="0" smtClean="0"/>
            </a:br>
            <a:r>
              <a:rPr lang="fr-FR" dirty="0" smtClean="0"/>
              <a:t>« mal de Pott »</a:t>
            </a:r>
            <a:endParaRPr lang="fr-FR" dirty="0"/>
          </a:p>
        </p:txBody>
      </p:sp>
      <p:sp>
        <p:nvSpPr>
          <p:cNvPr id="3" name="Espace réservé du contenu 2"/>
          <p:cNvSpPr>
            <a:spLocks noGrp="1"/>
          </p:cNvSpPr>
          <p:nvPr>
            <p:ph idx="1"/>
          </p:nvPr>
        </p:nvSpPr>
        <p:spPr/>
        <p:txBody>
          <a:bodyPr>
            <a:normAutofit fontScale="70000" lnSpcReduction="20000"/>
          </a:bodyPr>
          <a:lstStyle/>
          <a:p>
            <a:pPr lvl="1"/>
            <a:r>
              <a:rPr lang="fr-FR" dirty="0" err="1" smtClean="0"/>
              <a:t>Premiere</a:t>
            </a:r>
            <a:r>
              <a:rPr lang="fr-FR" dirty="0" smtClean="0"/>
              <a:t> cause d’infection rachidienne dans le monde</a:t>
            </a:r>
          </a:p>
          <a:p>
            <a:pPr lvl="1"/>
            <a:r>
              <a:rPr lang="fr-FR" dirty="0" smtClean="0"/>
              <a:t>Clinique </a:t>
            </a:r>
          </a:p>
          <a:p>
            <a:pPr lvl="2"/>
            <a:r>
              <a:rPr lang="fr-FR" dirty="0" smtClean="0"/>
              <a:t>AEG avec amaigrissement</a:t>
            </a:r>
          </a:p>
          <a:p>
            <a:pPr lvl="2"/>
            <a:r>
              <a:rPr lang="fr-FR" dirty="0" smtClean="0"/>
              <a:t>Fièvre un peu moins fréquente (&lt;50%)</a:t>
            </a:r>
          </a:p>
          <a:p>
            <a:pPr lvl="1"/>
            <a:r>
              <a:rPr lang="fr-FR" dirty="0" smtClean="0"/>
              <a:t>Atteinte thoracique (50%)</a:t>
            </a:r>
          </a:p>
          <a:p>
            <a:pPr lvl="1"/>
            <a:r>
              <a:rPr lang="fr-FR" dirty="0" smtClean="0"/>
              <a:t>Imagerie</a:t>
            </a:r>
          </a:p>
          <a:p>
            <a:pPr lvl="2"/>
            <a:r>
              <a:rPr lang="fr-FR" dirty="0" smtClean="0"/>
              <a:t>Géodes en miroir avec séquestre</a:t>
            </a:r>
          </a:p>
          <a:p>
            <a:pPr lvl="2"/>
            <a:r>
              <a:rPr lang="fr-FR" dirty="0" smtClean="0"/>
              <a:t>Fréquence ++ des abcès des parties molles</a:t>
            </a:r>
          </a:p>
          <a:p>
            <a:pPr lvl="3"/>
            <a:r>
              <a:rPr lang="fr-FR" dirty="0" smtClean="0"/>
              <a:t>Abcès </a:t>
            </a:r>
            <a:r>
              <a:rPr lang="fr-FR" dirty="0" err="1" smtClean="0"/>
              <a:t>paravetebraux</a:t>
            </a:r>
            <a:r>
              <a:rPr lang="fr-FR" dirty="0" smtClean="0"/>
              <a:t> (60%)</a:t>
            </a:r>
          </a:p>
          <a:p>
            <a:pPr lvl="3"/>
            <a:r>
              <a:rPr lang="fr-FR" dirty="0" smtClean="0"/>
              <a:t>Abcès épidural (17%)</a:t>
            </a:r>
          </a:p>
          <a:p>
            <a:pPr lvl="3"/>
            <a:r>
              <a:rPr lang="fr-FR" dirty="0" smtClean="0"/>
              <a:t>Abcès du psoas (24%)</a:t>
            </a:r>
          </a:p>
          <a:p>
            <a:pPr lvl="1"/>
            <a:r>
              <a:rPr lang="fr-FR" dirty="0" smtClean="0"/>
              <a:t>Fréquence des interventions chirurgicales (2/3)</a:t>
            </a:r>
          </a:p>
          <a:p>
            <a:pPr lvl="2"/>
            <a:r>
              <a:rPr lang="fr-FR" dirty="0" smtClean="0"/>
              <a:t>Biopsie/drainage (43%)</a:t>
            </a:r>
          </a:p>
          <a:p>
            <a:pPr lvl="2"/>
            <a:r>
              <a:rPr lang="fr-FR" dirty="0" smtClean="0"/>
              <a:t>Stabilisation (7%)</a:t>
            </a:r>
          </a:p>
          <a:p>
            <a:pPr lvl="2"/>
            <a:r>
              <a:rPr lang="fr-FR" dirty="0" smtClean="0"/>
              <a:t>Laminectomie (4%)</a:t>
            </a:r>
          </a:p>
          <a:p>
            <a:pPr lvl="1"/>
            <a:r>
              <a:rPr lang="fr-FR" dirty="0" smtClean="0"/>
              <a:t>Traitement habituel, durée = 6</a:t>
            </a:r>
            <a:r>
              <a:rPr lang="fr-FR" sz="2300" dirty="0" smtClean="0"/>
              <a:t>-9</a:t>
            </a:r>
            <a:r>
              <a:rPr lang="fr-FR" dirty="0" smtClean="0"/>
              <a:t> mois</a:t>
            </a: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4248" y="2276872"/>
            <a:ext cx="1753513" cy="1631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1836" y="4077072"/>
            <a:ext cx="1685925" cy="1647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7864" y="6525344"/>
            <a:ext cx="3171825" cy="19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234877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Brucellose vertébrale</a:t>
            </a:r>
            <a:endParaRPr lang="fr-FR" dirty="0"/>
          </a:p>
        </p:txBody>
      </p:sp>
      <p:sp>
        <p:nvSpPr>
          <p:cNvPr id="3" name="Espace réservé du contenu 2"/>
          <p:cNvSpPr>
            <a:spLocks noGrp="1"/>
          </p:cNvSpPr>
          <p:nvPr>
            <p:ph sz="half" idx="1"/>
          </p:nvPr>
        </p:nvSpPr>
        <p:spPr>
          <a:xfrm>
            <a:off x="457200" y="1600200"/>
            <a:ext cx="4834880" cy="4525963"/>
          </a:xfrm>
        </p:spPr>
        <p:txBody>
          <a:bodyPr>
            <a:normAutofit fontScale="62500" lnSpcReduction="20000"/>
          </a:bodyPr>
          <a:lstStyle/>
          <a:p>
            <a:pPr>
              <a:buNone/>
            </a:pPr>
            <a:endParaRPr lang="fr-FR" dirty="0" smtClean="0"/>
          </a:p>
          <a:p>
            <a:r>
              <a:rPr lang="fr-FR" dirty="0" smtClean="0"/>
              <a:t>Brucellose vertébrale:</a:t>
            </a:r>
          </a:p>
          <a:p>
            <a:pPr lvl="1"/>
            <a:r>
              <a:rPr lang="fr-FR" dirty="0" smtClean="0"/>
              <a:t> </a:t>
            </a:r>
            <a:r>
              <a:rPr lang="fr-FR" sz="2600" dirty="0" smtClean="0"/>
              <a:t>10% de l’ensemble des brucelloses, </a:t>
            </a:r>
          </a:p>
          <a:p>
            <a:pPr lvl="1"/>
            <a:r>
              <a:rPr lang="fr-FR" sz="2600" dirty="0" smtClean="0"/>
              <a:t>35-50% des localisation osseuses</a:t>
            </a:r>
          </a:p>
          <a:p>
            <a:pPr lvl="7"/>
            <a:endParaRPr lang="fr-FR" dirty="0" smtClean="0"/>
          </a:p>
          <a:p>
            <a:r>
              <a:rPr lang="fr-FR" dirty="0" smtClean="0"/>
              <a:t>Jusqu’à 25-30% des cas de </a:t>
            </a:r>
            <a:r>
              <a:rPr lang="fr-FR" dirty="0" err="1" smtClean="0"/>
              <a:t>spondylodisicte</a:t>
            </a:r>
            <a:r>
              <a:rPr lang="fr-FR" dirty="0" smtClean="0"/>
              <a:t> en zone d’endémie forte </a:t>
            </a:r>
          </a:p>
          <a:p>
            <a:pPr lvl="8"/>
            <a:endParaRPr lang="fr-FR" dirty="0" smtClean="0"/>
          </a:p>
          <a:p>
            <a:r>
              <a:rPr lang="fr-FR" dirty="0" smtClean="0"/>
              <a:t>Atteinte des vertèbres Lombaires  dans &gt; 50 %</a:t>
            </a:r>
          </a:p>
          <a:p>
            <a:pPr marL="3657600" lvl="8" indent="0">
              <a:buNone/>
            </a:pPr>
            <a:r>
              <a:rPr lang="fr-FR" dirty="0" smtClean="0"/>
              <a:t> </a:t>
            </a:r>
          </a:p>
          <a:p>
            <a:r>
              <a:rPr lang="fr-FR" dirty="0" smtClean="0"/>
              <a:t>Présence de signe neurologique dans 30% des cas</a:t>
            </a:r>
          </a:p>
          <a:p>
            <a:r>
              <a:rPr lang="fr-FR" dirty="0" smtClean="0"/>
              <a:t>Diagnostic microbiologique:</a:t>
            </a:r>
          </a:p>
          <a:p>
            <a:pPr lvl="1"/>
            <a:r>
              <a:rPr lang="fr-FR" dirty="0" smtClean="0"/>
              <a:t>Hémoculture prolongée</a:t>
            </a:r>
          </a:p>
          <a:p>
            <a:pPr lvl="1"/>
            <a:r>
              <a:rPr lang="fr-FR" dirty="0" smtClean="0"/>
              <a:t>Sérologie : bonne sensibilité, problème de VPP faible en zone à faible incidence </a:t>
            </a:r>
          </a:p>
          <a:p>
            <a:r>
              <a:rPr lang="fr-FR" dirty="0" smtClean="0"/>
              <a:t>Traitement : </a:t>
            </a:r>
          </a:p>
          <a:p>
            <a:pPr lvl="1"/>
            <a:r>
              <a:rPr lang="fr-FR" dirty="0" err="1" smtClean="0"/>
              <a:t>doxycycline</a:t>
            </a:r>
            <a:r>
              <a:rPr lang="fr-FR" dirty="0" smtClean="0"/>
              <a:t>-rifampicine  12sem</a:t>
            </a:r>
          </a:p>
          <a:p>
            <a:pPr lvl="1"/>
            <a:r>
              <a:rPr lang="fr-FR" dirty="0" smtClean="0"/>
              <a:t>Alternative: </a:t>
            </a:r>
            <a:r>
              <a:rPr lang="fr-FR" dirty="0" err="1" smtClean="0"/>
              <a:t>doxycycline</a:t>
            </a:r>
            <a:r>
              <a:rPr lang="fr-FR" dirty="0" smtClean="0"/>
              <a:t>-streptomycine</a:t>
            </a:r>
            <a:endParaRPr lang="fr-FR" dirty="0"/>
          </a:p>
        </p:txBody>
      </p:sp>
      <p:sp>
        <p:nvSpPr>
          <p:cNvPr id="10" name="Espace réservé du contenu 9"/>
          <p:cNvSpPr>
            <a:spLocks noGrp="1"/>
          </p:cNvSpPr>
          <p:nvPr>
            <p:ph sz="half" idx="2"/>
          </p:nvPr>
        </p:nvSpPr>
        <p:spPr/>
        <p:txBody>
          <a:bodyPr>
            <a:normAutofit fontScale="62500" lnSpcReduction="20000"/>
          </a:bodyPr>
          <a:lstStyle/>
          <a:p>
            <a:endParaRPr lang="fr-FR" dirty="0"/>
          </a:p>
        </p:txBody>
      </p:sp>
      <p:pic>
        <p:nvPicPr>
          <p:cNvPr id="5" name="Picture 2" descr="Europe political ma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268760"/>
            <a:ext cx="2718698" cy="22048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Ellipse 5"/>
          <p:cNvSpPr/>
          <p:nvPr/>
        </p:nvSpPr>
        <p:spPr>
          <a:xfrm>
            <a:off x="7524328" y="2924944"/>
            <a:ext cx="45719"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flipH="1" flipV="1">
            <a:off x="7683968" y="3361182"/>
            <a:ext cx="45719" cy="720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flipH="1" flipV="1">
            <a:off x="7308304" y="2926261"/>
            <a:ext cx="45719" cy="720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150912" y="287638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cstate="print"/>
          <a:srcRect/>
          <a:stretch>
            <a:fillRect/>
          </a:stretch>
        </p:blipFill>
        <p:spPr bwMode="auto">
          <a:xfrm>
            <a:off x="6429375" y="6686550"/>
            <a:ext cx="2714625" cy="1714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66837" y="6669360"/>
            <a:ext cx="1169570" cy="18864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292080" y="3921779"/>
            <a:ext cx="3589808" cy="2638292"/>
          </a:xfrm>
          <a:prstGeom prst="rect">
            <a:avLst/>
          </a:prstGeom>
          <a:noFill/>
          <a:ln w="9525">
            <a:noFill/>
            <a:miter lim="800000"/>
            <a:headEnd/>
            <a:tailEnd/>
          </a:ln>
        </p:spPr>
      </p:pic>
    </p:spTree>
    <p:extLst>
      <p:ext uri="{BB962C8B-B14F-4D97-AF65-F5344CB8AC3E}">
        <p14:creationId xmlns="" xmlns:p14="http://schemas.microsoft.com/office/powerpoint/2010/main" val="24654797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Infection à </a:t>
            </a:r>
            <a:r>
              <a:rPr lang="fr-FR" i="1" dirty="0" err="1" smtClean="0"/>
              <a:t>Bartonella</a:t>
            </a:r>
            <a:r>
              <a:rPr lang="fr-FR" i="1" dirty="0" smtClean="0"/>
              <a:t> </a:t>
            </a:r>
            <a:r>
              <a:rPr lang="fr-FR" i="1" dirty="0" err="1" smtClean="0"/>
              <a:t>henselae</a:t>
            </a:r>
            <a:endParaRPr lang="fr-FR" i="1" dirty="0"/>
          </a:p>
        </p:txBody>
      </p:sp>
      <p:sp>
        <p:nvSpPr>
          <p:cNvPr id="3" name="Espace réservé du contenu 2"/>
          <p:cNvSpPr>
            <a:spLocks noGrp="1"/>
          </p:cNvSpPr>
          <p:nvPr>
            <p:ph idx="1"/>
          </p:nvPr>
        </p:nvSpPr>
        <p:spPr/>
        <p:txBody>
          <a:bodyPr>
            <a:normAutofit fontScale="77500" lnSpcReduction="20000"/>
          </a:bodyPr>
          <a:lstStyle/>
          <a:p>
            <a:endParaRPr lang="fr-FR" dirty="0"/>
          </a:p>
          <a:p>
            <a:pPr marL="514350" indent="-514350"/>
            <a:r>
              <a:rPr lang="fr-FR" sz="2600" dirty="0"/>
              <a:t>localisation </a:t>
            </a:r>
            <a:r>
              <a:rPr lang="fr-FR" sz="2600" b="1" dirty="0"/>
              <a:t>rare</a:t>
            </a:r>
            <a:r>
              <a:rPr lang="fr-FR" sz="2600" dirty="0"/>
              <a:t> de la </a:t>
            </a:r>
            <a:r>
              <a:rPr lang="fr-FR" sz="2600" dirty="0" smtClean="0"/>
              <a:t>« maladie </a:t>
            </a:r>
            <a:r>
              <a:rPr lang="fr-FR" sz="2600" dirty="0"/>
              <a:t>des griffes du </a:t>
            </a:r>
            <a:r>
              <a:rPr lang="fr-FR" sz="2600" dirty="0" smtClean="0"/>
              <a:t>chat »</a:t>
            </a:r>
          </a:p>
          <a:p>
            <a:pPr marL="914400" lvl="1" indent="-514350"/>
            <a:r>
              <a:rPr lang="fr-FR" sz="2200" dirty="0" smtClean="0"/>
              <a:t>0,17 </a:t>
            </a:r>
            <a:r>
              <a:rPr lang="fr-FR" sz="2200" dirty="0"/>
              <a:t>à 0,27% des </a:t>
            </a:r>
            <a:r>
              <a:rPr lang="fr-FR" sz="2200" dirty="0" smtClean="0"/>
              <a:t>cas…..(</a:t>
            </a:r>
            <a:r>
              <a:rPr lang="fr-FR" sz="1500" dirty="0" err="1" smtClean="0"/>
              <a:t>Hajjaji</a:t>
            </a:r>
            <a:r>
              <a:rPr lang="fr-FR" sz="1500" dirty="0" smtClean="0"/>
              <a:t>, 2006)</a:t>
            </a:r>
          </a:p>
          <a:p>
            <a:pPr marL="2686050" lvl="5" indent="-514350"/>
            <a:endParaRPr lang="fr-FR" sz="700" dirty="0"/>
          </a:p>
          <a:p>
            <a:pPr marL="514350" indent="-514350"/>
            <a:r>
              <a:rPr lang="fr-FR" sz="2600" dirty="0"/>
              <a:t>Pas de FDR particuliers </a:t>
            </a:r>
            <a:endParaRPr lang="fr-FR" sz="2600" dirty="0" smtClean="0"/>
          </a:p>
          <a:p>
            <a:pPr marL="914400" lvl="1" indent="-514350"/>
            <a:r>
              <a:rPr lang="fr-FR" sz="2200" dirty="0" smtClean="0"/>
              <a:t>Pas d’immunodépression dans les séries publiées</a:t>
            </a:r>
            <a:endParaRPr lang="fr-FR" sz="2200" dirty="0"/>
          </a:p>
          <a:p>
            <a:pPr marL="4057650" lvl="8" indent="-514350"/>
            <a:endParaRPr lang="fr-FR" sz="1800" dirty="0"/>
          </a:p>
          <a:p>
            <a:pPr marL="514350" indent="-514350"/>
            <a:r>
              <a:rPr lang="fr-FR" sz="2600" dirty="0"/>
              <a:t>Atteinte </a:t>
            </a:r>
            <a:r>
              <a:rPr lang="fr-FR" sz="2600" dirty="0" smtClean="0"/>
              <a:t>surtout vertébrale (thoracique++) </a:t>
            </a:r>
          </a:p>
          <a:p>
            <a:pPr marL="914400" lvl="1" indent="-514350"/>
            <a:r>
              <a:rPr lang="fr-FR" sz="2200" dirty="0" smtClean="0"/>
              <a:t>atteinte articulaire </a:t>
            </a:r>
            <a:r>
              <a:rPr lang="fr-FR" sz="2200" dirty="0"/>
              <a:t>et </a:t>
            </a:r>
            <a:r>
              <a:rPr lang="fr-FR" sz="2200" dirty="0" err="1" smtClean="0"/>
              <a:t>discites</a:t>
            </a:r>
            <a:r>
              <a:rPr lang="fr-FR" sz="2200" dirty="0" smtClean="0"/>
              <a:t> rares</a:t>
            </a:r>
          </a:p>
          <a:p>
            <a:pPr marL="4057650" lvl="8" indent="-514350"/>
            <a:endParaRPr lang="fr-FR" sz="1400" dirty="0" smtClean="0"/>
          </a:p>
          <a:p>
            <a:pPr marL="514350" indent="-514350"/>
            <a:r>
              <a:rPr lang="fr-FR" sz="2600" dirty="0" smtClean="0"/>
              <a:t>Associée à  atteinte </a:t>
            </a:r>
            <a:r>
              <a:rPr lang="fr-FR" sz="2600" dirty="0" err="1" smtClean="0"/>
              <a:t>hépato-splénique</a:t>
            </a:r>
            <a:r>
              <a:rPr lang="fr-FR" sz="2600" dirty="0" smtClean="0"/>
              <a:t> dans 25% des cas </a:t>
            </a:r>
            <a:r>
              <a:rPr lang="fr-FR" sz="1900" dirty="0" smtClean="0"/>
              <a:t>(</a:t>
            </a:r>
            <a:r>
              <a:rPr lang="fr-FR" sz="1900" dirty="0" err="1" smtClean="0"/>
              <a:t>Hajjaji</a:t>
            </a:r>
            <a:r>
              <a:rPr lang="fr-FR" sz="1900" dirty="0" smtClean="0"/>
              <a:t> 2006)</a:t>
            </a:r>
          </a:p>
          <a:p>
            <a:pPr marL="3600450" lvl="7" indent="-514350"/>
            <a:endParaRPr lang="fr-FR" sz="700" dirty="0"/>
          </a:p>
          <a:p>
            <a:pPr marL="514350" indent="-514350"/>
            <a:r>
              <a:rPr lang="fr-FR" sz="2600" dirty="0" smtClean="0"/>
              <a:t>Diagnostic:</a:t>
            </a:r>
          </a:p>
          <a:p>
            <a:pPr marL="914400" lvl="1" indent="-514350"/>
            <a:r>
              <a:rPr lang="fr-FR" sz="2200" dirty="0" smtClean="0"/>
              <a:t>Sérologie </a:t>
            </a:r>
            <a:r>
              <a:rPr lang="fr-FR" sz="2200" dirty="0"/>
              <a:t>et PCR su ADNP </a:t>
            </a:r>
            <a:r>
              <a:rPr lang="fr-FR" sz="2200" dirty="0" smtClean="0"/>
              <a:t>peut suffire</a:t>
            </a:r>
          </a:p>
          <a:p>
            <a:pPr marL="914400" lvl="1" indent="-514350"/>
            <a:r>
              <a:rPr lang="fr-FR" sz="2200" dirty="0" smtClean="0"/>
              <a:t>PCR sur biopsie vertébrale</a:t>
            </a:r>
          </a:p>
          <a:p>
            <a:pPr marL="4057650" lvl="8" indent="-514350"/>
            <a:endParaRPr lang="fr-FR" sz="1400" dirty="0"/>
          </a:p>
          <a:p>
            <a:pPr marL="514350" indent="-514350"/>
            <a:r>
              <a:rPr lang="fr-FR" sz="2600" dirty="0"/>
              <a:t>Pas de </a:t>
            </a:r>
            <a:r>
              <a:rPr lang="fr-FR" sz="2600" dirty="0" smtClean="0"/>
              <a:t>schéma </a:t>
            </a:r>
            <a:r>
              <a:rPr lang="fr-FR" sz="2600" dirty="0"/>
              <a:t>thérapeutique </a:t>
            </a:r>
            <a:r>
              <a:rPr lang="fr-FR" sz="2600" dirty="0" smtClean="0"/>
              <a:t>recommandé:</a:t>
            </a:r>
          </a:p>
          <a:p>
            <a:pPr marL="914400" lvl="1" indent="-514350"/>
            <a:r>
              <a:rPr lang="fr-FR" sz="2200" dirty="0" smtClean="0"/>
              <a:t>Un traitement court semble suffisant (6 semaines)</a:t>
            </a:r>
          </a:p>
          <a:p>
            <a:pPr marL="914400" lvl="1" indent="-514350"/>
            <a:endParaRPr lang="fr-FR" sz="2200" dirty="0"/>
          </a:p>
          <a:p>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6948264" y="1700808"/>
            <a:ext cx="2047875" cy="2124075"/>
          </a:xfrm>
          <a:prstGeom prst="rect">
            <a:avLst/>
          </a:prstGeom>
          <a:noFill/>
          <a:ln w="9525">
            <a:noFill/>
            <a:miter lim="800000"/>
            <a:headEnd/>
            <a:tailEnd/>
          </a:ln>
        </p:spPr>
      </p:pic>
      <p:pic>
        <p:nvPicPr>
          <p:cNvPr id="3074" name="Picture 2" descr="http://www.briganimals.com/animaux/l%27entretien-du-chat/griff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6844" y="5157192"/>
            <a:ext cx="1284598" cy="17008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01695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Diagnostic microbiologique</a:t>
            </a:r>
            <a:endParaRPr lang="fr-FR" dirty="0"/>
          </a:p>
        </p:txBody>
      </p:sp>
      <p:sp>
        <p:nvSpPr>
          <p:cNvPr id="3" name="Espace réservé du contenu 2"/>
          <p:cNvSpPr>
            <a:spLocks noGrp="1"/>
          </p:cNvSpPr>
          <p:nvPr>
            <p:ph idx="1"/>
          </p:nvPr>
        </p:nvSpPr>
        <p:spPr>
          <a:xfrm>
            <a:off x="457200" y="1600200"/>
            <a:ext cx="8229600" cy="4709120"/>
          </a:xfrm>
        </p:spPr>
        <p:txBody>
          <a:bodyPr>
            <a:normAutofit fontScale="70000" lnSpcReduction="20000"/>
          </a:bodyPr>
          <a:lstStyle/>
          <a:p>
            <a:pPr marL="514350" indent="-514350">
              <a:buFont typeface="+mj-lt"/>
              <a:buAutoNum type="arabicPeriod"/>
            </a:pPr>
            <a:r>
              <a:rPr lang="fr-FR" sz="2800" b="1" dirty="0" smtClean="0"/>
              <a:t>Hémoculture</a:t>
            </a:r>
            <a:r>
              <a:rPr lang="fr-FR" sz="2800" dirty="0" smtClean="0"/>
              <a:t>: positive dans 30 à 78% des cas </a:t>
            </a:r>
          </a:p>
          <a:p>
            <a:pPr marL="914400" lvl="1" indent="-514350"/>
            <a:r>
              <a:rPr lang="fr-FR" sz="2400" dirty="0" smtClean="0"/>
              <a:t>Prolongée  (endocardite, brucellose..)</a:t>
            </a:r>
          </a:p>
          <a:p>
            <a:pPr marL="4057650" lvl="8" indent="-514350"/>
            <a:endParaRPr lang="fr-FR" sz="1600" dirty="0" smtClean="0"/>
          </a:p>
          <a:p>
            <a:pPr marL="514350" indent="-514350">
              <a:buFont typeface="+mj-lt"/>
              <a:buAutoNum type="arabicPeriod"/>
            </a:pPr>
            <a:r>
              <a:rPr lang="fr-FR" sz="2800" b="1" dirty="0" smtClean="0"/>
              <a:t>Biopsies</a:t>
            </a:r>
            <a:r>
              <a:rPr lang="fr-FR" sz="2800" dirty="0" smtClean="0"/>
              <a:t> disco-vertébrales « </a:t>
            </a:r>
            <a:r>
              <a:rPr lang="fr-FR" sz="2800" dirty="0" err="1" smtClean="0"/>
              <a:t>scanno</a:t>
            </a:r>
            <a:r>
              <a:rPr lang="fr-FR" sz="2800" dirty="0" smtClean="0"/>
              <a:t>-guidées »:</a:t>
            </a:r>
            <a:endParaRPr lang="fr-FR" sz="2100" dirty="0" smtClean="0"/>
          </a:p>
          <a:p>
            <a:pPr marL="914400" lvl="1" indent="-514350"/>
            <a:r>
              <a:rPr lang="fr-FR" sz="2400" dirty="0" smtClean="0"/>
              <a:t>Uniquement si hémoculture négative </a:t>
            </a:r>
            <a:br>
              <a:rPr lang="fr-FR" sz="2400" dirty="0" smtClean="0"/>
            </a:br>
            <a:r>
              <a:rPr lang="fr-FR" sz="2400" dirty="0" smtClean="0"/>
              <a:t>(dans les 3 mois passés pour un </a:t>
            </a:r>
            <a:r>
              <a:rPr lang="fr-FR" sz="2400" i="1" dirty="0" smtClean="0"/>
              <a:t>S. aureus)</a:t>
            </a:r>
          </a:p>
          <a:p>
            <a:pPr marL="914400" lvl="1" indent="-514350"/>
            <a:r>
              <a:rPr lang="fr-FR" sz="2400" dirty="0" smtClean="0"/>
              <a:t>Positive dans 43 à 78 %</a:t>
            </a:r>
            <a:endParaRPr lang="fr-FR" sz="2400" i="1" dirty="0" smtClean="0"/>
          </a:p>
          <a:p>
            <a:pPr marL="914400" lvl="1" indent="-514350"/>
            <a:r>
              <a:rPr lang="fr-FR" sz="2400" dirty="0" smtClean="0"/>
              <a:t>Rentabilité dépendante du nombre d’ échantillon prélevés</a:t>
            </a:r>
          </a:p>
          <a:p>
            <a:pPr marL="914400" lvl="1" indent="-514350"/>
            <a:r>
              <a:rPr lang="fr-FR" sz="2400" dirty="0" smtClean="0"/>
              <a:t>intérêt </a:t>
            </a:r>
            <a:r>
              <a:rPr lang="fr-FR" sz="2400" dirty="0"/>
              <a:t>de l’hémoculture post </a:t>
            </a:r>
            <a:r>
              <a:rPr lang="fr-FR" sz="2400" dirty="0" smtClean="0"/>
              <a:t>biopsie « assez faible »</a:t>
            </a:r>
          </a:p>
          <a:p>
            <a:pPr marL="914400" lvl="1" indent="-514350"/>
            <a:r>
              <a:rPr lang="fr-FR" sz="2400" dirty="0" smtClean="0"/>
              <a:t>Intérêt d’une deuxième biopsie </a:t>
            </a:r>
          </a:p>
          <a:p>
            <a:pPr marL="1314450" lvl="2" indent="-457200"/>
            <a:r>
              <a:rPr lang="fr-FR" sz="1600" dirty="0" smtClean="0"/>
              <a:t>diagnostic microbiologique jusqu’ à 80%.</a:t>
            </a:r>
          </a:p>
          <a:p>
            <a:pPr marL="1314450" lvl="2" indent="-457200"/>
            <a:r>
              <a:rPr lang="fr-FR" sz="1600" dirty="0" smtClean="0"/>
              <a:t>a discuter si bactérie commensale sur premier prélèvement (hors </a:t>
            </a:r>
            <a:r>
              <a:rPr lang="fr-FR" sz="1600" i="1" dirty="0" smtClean="0"/>
              <a:t>S. </a:t>
            </a:r>
            <a:r>
              <a:rPr lang="fr-FR" sz="1600" i="1" dirty="0" err="1" smtClean="0"/>
              <a:t>lugdunensis</a:t>
            </a:r>
            <a:r>
              <a:rPr lang="fr-FR" sz="1600" dirty="0" smtClean="0"/>
              <a:t>)</a:t>
            </a:r>
          </a:p>
          <a:p>
            <a:pPr marL="914400" lvl="1" indent="-457200">
              <a:buNone/>
            </a:pPr>
            <a:endParaRPr lang="fr-FR" sz="2000" dirty="0" smtClean="0"/>
          </a:p>
          <a:p>
            <a:pPr marL="914400" lvl="1" indent="-457200">
              <a:buFont typeface="+mj-lt"/>
              <a:buAutoNum type="arabicPeriod"/>
            </a:pPr>
            <a:endParaRPr lang="fr-FR" sz="2000" dirty="0" smtClean="0"/>
          </a:p>
          <a:p>
            <a:pPr marL="914400" lvl="1" indent="-457200">
              <a:buNone/>
            </a:pPr>
            <a:endParaRPr lang="fr-FR" sz="2000" dirty="0" smtClean="0"/>
          </a:p>
          <a:p>
            <a:pPr marL="914400" lvl="1" indent="-457200">
              <a:buFont typeface="+mj-lt"/>
              <a:buAutoNum type="arabicPeriod"/>
            </a:pPr>
            <a:endParaRPr lang="fr-FR" sz="2000" dirty="0" smtClean="0"/>
          </a:p>
          <a:p>
            <a:pPr marL="914400" lvl="1" indent="-457200">
              <a:buNone/>
            </a:pPr>
            <a:r>
              <a:rPr lang="fr-FR" sz="2000" dirty="0" smtClean="0"/>
              <a:t>	</a:t>
            </a:r>
          </a:p>
          <a:p>
            <a:pPr marL="457200" indent="-457200">
              <a:buFont typeface="+mj-lt"/>
              <a:buAutoNum type="arabicPeriod"/>
            </a:pPr>
            <a:r>
              <a:rPr lang="fr-FR" sz="2800" b="1" dirty="0" smtClean="0"/>
              <a:t>Biopsie chirurgicale </a:t>
            </a:r>
            <a:r>
              <a:rPr lang="fr-FR" sz="2800" dirty="0" smtClean="0"/>
              <a:t>à discuter </a:t>
            </a:r>
          </a:p>
          <a:p>
            <a:pPr marL="457200" indent="-457200">
              <a:buFont typeface="+mj-lt"/>
              <a:buAutoNum type="arabicPeriod"/>
            </a:pPr>
            <a:r>
              <a:rPr lang="fr-FR" sz="2800" b="1" dirty="0" smtClean="0"/>
              <a:t>Sérologies </a:t>
            </a:r>
            <a:r>
              <a:rPr lang="fr-FR" sz="2800" dirty="0" smtClean="0"/>
              <a:t>brucellose, </a:t>
            </a:r>
            <a:r>
              <a:rPr lang="fr-FR" sz="2800" dirty="0" err="1" smtClean="0"/>
              <a:t>bartonellose</a:t>
            </a:r>
            <a:endParaRPr lang="fr-FR" sz="2800" dirty="0" smtClean="0"/>
          </a:p>
          <a:p>
            <a:pPr marL="457200" indent="-457200">
              <a:buFont typeface="+mj-lt"/>
              <a:buAutoNum type="arabicPeriod"/>
            </a:pPr>
            <a:endParaRPr lang="fr-FR" sz="2400" dirty="0"/>
          </a:p>
          <a:p>
            <a:pPr lvl="1"/>
            <a:endParaRPr lang="fr-FR" dirty="0" smtClean="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4633215"/>
            <a:ext cx="5201444" cy="752493"/>
          </a:xfrm>
          <a:prstGeom prst="rect">
            <a:avLst/>
          </a:prstGeom>
          <a:noFill/>
          <a:ln>
            <a:solidFill>
              <a:schemeClr val="accent1"/>
            </a:solidFill>
          </a:ln>
          <a:extLst>
            <a:ext uri="{909E8E84-426E-40DD-AFC4-6F175D3DCCD1}">
              <a14:hiddenFill xmlns=""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3" cstate="print"/>
          <a:srcRect/>
          <a:stretch>
            <a:fillRect/>
          </a:stretch>
        </p:blipFill>
        <p:spPr bwMode="auto">
          <a:xfrm>
            <a:off x="6076950" y="5445224"/>
            <a:ext cx="3067050" cy="180975"/>
          </a:xfrm>
          <a:prstGeom prst="rect">
            <a:avLst/>
          </a:prstGeom>
          <a:noFill/>
          <a:ln w="9525">
            <a:noFill/>
            <a:miter lim="800000"/>
            <a:headEnd/>
            <a:tailEnd/>
          </a:ln>
        </p:spPr>
      </p:pic>
      <p:pic>
        <p:nvPicPr>
          <p:cNvPr id="5" name="Picture 2" descr="Résultat de recherche d'images pour &quot;biopsie disco-vertebrale&quot;">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57236" y="1988840"/>
            <a:ext cx="1409700" cy="1057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20197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Imagerie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IRM: </a:t>
            </a:r>
          </a:p>
          <a:p>
            <a:pPr lvl="1"/>
            <a:r>
              <a:rPr lang="fr-FR" sz="2200" dirty="0" smtClean="0"/>
              <a:t>examen de référence</a:t>
            </a:r>
          </a:p>
          <a:p>
            <a:pPr lvl="1"/>
            <a:r>
              <a:rPr lang="fr-FR" sz="2200" dirty="0" smtClean="0"/>
              <a:t>Refaire à J7 si trop précoce et suspicion clinique persistante</a:t>
            </a:r>
          </a:p>
          <a:p>
            <a:pPr lvl="1"/>
            <a:r>
              <a:rPr lang="fr-FR" sz="2200" dirty="0" smtClean="0"/>
              <a:t>Problème des CI éventuelle: certains PM, ...</a:t>
            </a:r>
          </a:p>
          <a:p>
            <a:r>
              <a:rPr lang="fr-FR" dirty="0" smtClean="0"/>
              <a:t>Si Contre-indication:</a:t>
            </a:r>
          </a:p>
          <a:p>
            <a:pPr lvl="1"/>
            <a:r>
              <a:rPr lang="fr-FR" sz="2000" dirty="0" smtClean="0"/>
              <a:t>TEP</a:t>
            </a:r>
          </a:p>
          <a:p>
            <a:pPr lvl="2"/>
            <a:r>
              <a:rPr lang="fr-FR" sz="1800" dirty="0" smtClean="0"/>
              <a:t>Très sensible (très précocement)</a:t>
            </a:r>
          </a:p>
          <a:p>
            <a:pPr lvl="2"/>
            <a:r>
              <a:rPr lang="fr-FR" sz="1800" dirty="0" smtClean="0"/>
              <a:t>Permet de différencier des anomalies IRM de type </a:t>
            </a:r>
            <a:r>
              <a:rPr lang="fr-FR" sz="1800" dirty="0" err="1" smtClean="0"/>
              <a:t>Modic</a:t>
            </a:r>
            <a:r>
              <a:rPr lang="fr-FR" sz="1800" dirty="0" smtClean="0"/>
              <a:t> 1, </a:t>
            </a:r>
            <a:r>
              <a:rPr lang="fr-FR" sz="1200" dirty="0" err="1" smtClean="0"/>
              <a:t>Ohtori</a:t>
            </a:r>
            <a:r>
              <a:rPr lang="fr-FR" sz="1200" dirty="0" smtClean="0"/>
              <a:t>, 2010</a:t>
            </a:r>
          </a:p>
          <a:p>
            <a:pPr lvl="2"/>
            <a:r>
              <a:rPr lang="fr-FR" sz="1800" dirty="0" smtClean="0"/>
              <a:t>Problème de disponibilité (si possible) (</a:t>
            </a:r>
            <a:r>
              <a:rPr lang="fr-FR" sz="1800" dirty="0" err="1" smtClean="0"/>
              <a:t>ref</a:t>
            </a:r>
            <a:r>
              <a:rPr lang="fr-FR" sz="1800" dirty="0" smtClean="0"/>
              <a:t>)</a:t>
            </a:r>
          </a:p>
          <a:p>
            <a:pPr lvl="1"/>
            <a:r>
              <a:rPr lang="fr-FR" sz="2000" dirty="0" smtClean="0"/>
              <a:t>Scinti/TDM (sensibilité moindre en cas d’infection récente),</a:t>
            </a:r>
          </a:p>
          <a:p>
            <a:pPr lvl="1"/>
            <a:r>
              <a:rPr lang="fr-FR" sz="2000" dirty="0" smtClean="0"/>
              <a:t>scintigraphie au gallium </a:t>
            </a:r>
            <a:r>
              <a:rPr lang="fr-FR" sz="1600" dirty="0" smtClean="0"/>
              <a:t>(encore dans les </a:t>
            </a:r>
            <a:r>
              <a:rPr lang="fr-FR" sz="1600" dirty="0" err="1" smtClean="0"/>
              <a:t>recos</a:t>
            </a:r>
            <a:r>
              <a:rPr lang="fr-FR" sz="1600" dirty="0" smtClean="0"/>
              <a:t> américaine, mais plus disponible en France)</a:t>
            </a:r>
          </a:p>
        </p:txBody>
      </p:sp>
      <p:pic>
        <p:nvPicPr>
          <p:cNvPr id="2050" name="Picture 2" descr="http://www.uvp5.univ-paris5.fr/campus-pediatrie/cycle2/imageries/18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7" y="79121"/>
            <a:ext cx="1539619" cy="196756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orthopedie-et-readaptation.com/images/corsets/990621rachis_irm9907b.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79121"/>
            <a:ext cx="847478" cy="2160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07522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Antibiothérapie probabiliste</a:t>
            </a:r>
            <a:endParaRPr lang="fr-FR" dirty="0"/>
          </a:p>
        </p:txBody>
      </p:sp>
      <p:sp>
        <p:nvSpPr>
          <p:cNvPr id="3" name="Espace réservé du contenu 2"/>
          <p:cNvSpPr>
            <a:spLocks noGrp="1"/>
          </p:cNvSpPr>
          <p:nvPr>
            <p:ph idx="1"/>
          </p:nvPr>
        </p:nvSpPr>
        <p:spPr>
          <a:xfrm>
            <a:off x="467544" y="1988840"/>
            <a:ext cx="8229600" cy="4525963"/>
          </a:xfrm>
        </p:spPr>
        <p:txBody>
          <a:bodyPr>
            <a:normAutofit/>
          </a:bodyPr>
          <a:lstStyle/>
          <a:p>
            <a:r>
              <a:rPr lang="fr-FR" sz="2800" dirty="0" smtClean="0"/>
              <a:t>Débutée après diagnostic microbiologique sauf si :</a:t>
            </a:r>
          </a:p>
          <a:p>
            <a:pPr lvl="1"/>
            <a:r>
              <a:rPr lang="fr-FR" sz="2000" dirty="0" err="1" smtClean="0"/>
              <a:t>sepsis</a:t>
            </a:r>
            <a:r>
              <a:rPr lang="fr-FR" sz="2000" dirty="0" smtClean="0"/>
              <a:t> sévère </a:t>
            </a:r>
          </a:p>
          <a:p>
            <a:pPr lvl="1"/>
            <a:r>
              <a:rPr lang="fr-FR" sz="2000" dirty="0" smtClean="0"/>
              <a:t>signes neurologiques (mais c’est la chirurgie qui est alors urgente..)</a:t>
            </a:r>
          </a:p>
          <a:p>
            <a:pPr lvl="1"/>
            <a:endParaRPr lang="fr-FR" sz="2000" dirty="0" smtClean="0"/>
          </a:p>
          <a:p>
            <a:r>
              <a:rPr lang="fr-FR" sz="2800" dirty="0" smtClean="0"/>
              <a:t>ATB probabiliste:</a:t>
            </a:r>
          </a:p>
          <a:p>
            <a:pPr lvl="1"/>
            <a:r>
              <a:rPr lang="fr-FR" sz="2000" dirty="0" smtClean="0"/>
              <a:t>IV, forte posologie</a:t>
            </a:r>
          </a:p>
          <a:p>
            <a:pPr lvl="1"/>
            <a:r>
              <a:rPr lang="fr-FR" sz="2000" dirty="0" smtClean="0"/>
              <a:t>Si endocardite associée: </a:t>
            </a:r>
            <a:r>
              <a:rPr lang="fr-FR" sz="2000" dirty="0" err="1" smtClean="0"/>
              <a:t>Péni</a:t>
            </a:r>
            <a:r>
              <a:rPr lang="fr-FR" sz="2000" dirty="0" smtClean="0"/>
              <a:t> M + </a:t>
            </a:r>
            <a:r>
              <a:rPr lang="fr-FR" sz="2000" dirty="0" err="1" smtClean="0"/>
              <a:t>amoxicilline</a:t>
            </a:r>
            <a:r>
              <a:rPr lang="fr-FR" sz="2000" dirty="0" smtClean="0"/>
              <a:t> + gentamycine</a:t>
            </a:r>
          </a:p>
          <a:p>
            <a:pPr lvl="1"/>
            <a:r>
              <a:rPr lang="fr-FR" sz="2000" dirty="0" smtClean="0"/>
              <a:t>Sinon: </a:t>
            </a:r>
            <a:r>
              <a:rPr lang="fr-FR" sz="2000" dirty="0" err="1" smtClean="0"/>
              <a:t>Péni</a:t>
            </a:r>
            <a:r>
              <a:rPr lang="fr-FR" sz="2000" dirty="0" smtClean="0"/>
              <a:t> M ou CIIIG (selon contexte)</a:t>
            </a:r>
            <a:endParaRPr lang="fr-FR" sz="2000" dirty="0"/>
          </a:p>
        </p:txBody>
      </p:sp>
    </p:spTree>
    <p:extLst>
      <p:ext uri="{BB962C8B-B14F-4D97-AF65-F5344CB8AC3E}">
        <p14:creationId xmlns="" xmlns:p14="http://schemas.microsoft.com/office/powerpoint/2010/main" val="4177052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Indication au traitement chirurgical</a:t>
            </a:r>
            <a:endParaRPr lang="fr-FR" dirty="0"/>
          </a:p>
        </p:txBody>
      </p:sp>
      <p:sp>
        <p:nvSpPr>
          <p:cNvPr id="3" name="Espace réservé du contenu 2"/>
          <p:cNvSpPr>
            <a:spLocks noGrp="1"/>
          </p:cNvSpPr>
          <p:nvPr>
            <p:ph idx="1"/>
          </p:nvPr>
        </p:nvSpPr>
        <p:spPr/>
        <p:txBody>
          <a:bodyPr/>
          <a:lstStyle/>
          <a:p>
            <a:r>
              <a:rPr lang="fr-FR" sz="2800" dirty="0" smtClean="0"/>
              <a:t>Signes neurologiques</a:t>
            </a:r>
          </a:p>
          <a:p>
            <a:r>
              <a:rPr lang="fr-FR" sz="2800" dirty="0" smtClean="0"/>
              <a:t>Destruction vertébrale avec instabilité</a:t>
            </a:r>
          </a:p>
          <a:p>
            <a:r>
              <a:rPr lang="fr-FR" sz="2800" dirty="0" smtClean="0"/>
              <a:t>Abcès épidural (« volumineux »)</a:t>
            </a:r>
          </a:p>
          <a:p>
            <a:r>
              <a:rPr lang="fr-FR" sz="2800" dirty="0" smtClean="0"/>
              <a:t>« échec » de l’antibiothérapie:</a:t>
            </a:r>
          </a:p>
          <a:p>
            <a:pPr lvl="1"/>
            <a:r>
              <a:rPr lang="fr-FR" sz="2400" dirty="0" smtClean="0"/>
              <a:t>persistance de la bactériémie, </a:t>
            </a:r>
          </a:p>
          <a:p>
            <a:pPr lvl="1"/>
            <a:r>
              <a:rPr lang="fr-FR" sz="2400" dirty="0" smtClean="0"/>
              <a:t>douleur majeure qui s’aggrave</a:t>
            </a:r>
            <a:endParaRPr lang="fr-FR" sz="2400" dirty="0"/>
          </a:p>
        </p:txBody>
      </p:sp>
      <p:pic>
        <p:nvPicPr>
          <p:cNvPr id="2050" name="Picture 2"/>
          <p:cNvPicPr>
            <a:picLocks noChangeAspect="1" noChangeArrowheads="1"/>
          </p:cNvPicPr>
          <p:nvPr/>
        </p:nvPicPr>
        <p:blipFill>
          <a:blip r:embed="rId2" cstate="print"/>
          <a:srcRect/>
          <a:stretch>
            <a:fillRect/>
          </a:stretch>
        </p:blipFill>
        <p:spPr bwMode="auto">
          <a:xfrm>
            <a:off x="2771800" y="4941168"/>
            <a:ext cx="6014442" cy="1390004"/>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84168" y="6448425"/>
            <a:ext cx="2905125" cy="409575"/>
          </a:xfrm>
          <a:prstGeom prst="rect">
            <a:avLst/>
          </a:prstGeom>
          <a:noFill/>
          <a:ln w="9525">
            <a:noFill/>
            <a:miter lim="800000"/>
            <a:headEnd/>
            <a:tailEnd/>
          </a:ln>
        </p:spPr>
      </p:pic>
    </p:spTree>
    <p:extLst>
      <p:ext uri="{BB962C8B-B14F-4D97-AF65-F5344CB8AC3E}">
        <p14:creationId xmlns="" xmlns:p14="http://schemas.microsoft.com/office/powerpoint/2010/main" val="17717325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Durée du traitement</a:t>
            </a:r>
            <a:endParaRPr lang="fr-FR" dirty="0"/>
          </a:p>
        </p:txBody>
      </p:sp>
      <p:pic>
        <p:nvPicPr>
          <p:cNvPr id="5" name="Picture 2"/>
          <p:cNvPicPr>
            <a:picLocks noChangeAspect="1" noChangeArrowheads="1"/>
          </p:cNvPicPr>
          <p:nvPr/>
        </p:nvPicPr>
        <p:blipFill>
          <a:blip r:embed="rId2" cstate="print"/>
          <a:srcRect/>
          <a:stretch>
            <a:fillRect/>
          </a:stretch>
        </p:blipFill>
        <p:spPr bwMode="auto">
          <a:xfrm>
            <a:off x="1619671" y="1772816"/>
            <a:ext cx="5810275" cy="1170781"/>
          </a:xfrm>
          <a:prstGeom prst="rect">
            <a:avLst/>
          </a:prstGeom>
          <a:noFill/>
          <a:ln w="9525">
            <a:solidFill>
              <a:schemeClr val="accent1"/>
            </a:solidFill>
            <a:miter lim="800000"/>
            <a:headEnd/>
            <a:tailEnd/>
          </a:ln>
        </p:spPr>
      </p:pic>
      <p:sp>
        <p:nvSpPr>
          <p:cNvPr id="3" name="Espace réservé du contenu 2"/>
          <p:cNvSpPr>
            <a:spLocks noGrp="1"/>
          </p:cNvSpPr>
          <p:nvPr>
            <p:ph idx="1"/>
          </p:nvPr>
        </p:nvSpPr>
        <p:spPr>
          <a:xfrm flipV="1">
            <a:off x="179512" y="1801415"/>
            <a:ext cx="8229600" cy="1411561"/>
          </a:xfrm>
        </p:spPr>
        <p:txBody>
          <a:bodyPr/>
          <a:lstStyle/>
          <a:p>
            <a:endParaRPr lang="fr-FR" dirty="0"/>
          </a:p>
        </p:txBody>
      </p:sp>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1386" y="3717032"/>
            <a:ext cx="4487173" cy="22575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7143" y="3429000"/>
            <a:ext cx="4257666" cy="29260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12814" y="6597352"/>
            <a:ext cx="20859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351604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 ostéomyélite </a:t>
            </a:r>
            <a:endParaRPr lang="fr-FR" dirty="0"/>
          </a:p>
        </p:txBody>
      </p:sp>
      <p:sp>
        <p:nvSpPr>
          <p:cNvPr id="5" name="Sous-titre 4"/>
          <p:cNvSpPr>
            <a:spLocks noGrp="1"/>
          </p:cNvSpPr>
          <p:nvPr>
            <p:ph type="subTitle" idx="1"/>
          </p:nvPr>
        </p:nvSpPr>
        <p:spPr/>
        <p:txBody>
          <a:bodyPr/>
          <a:lstStyle/>
          <a:p>
            <a:r>
              <a:rPr lang="fr-FR" dirty="0" smtClean="0"/>
              <a:t>De l’ enfant</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Traitement des infections </a:t>
            </a:r>
            <a:br>
              <a:rPr lang="fr-FR" dirty="0" smtClean="0"/>
            </a:br>
            <a:r>
              <a:rPr lang="fr-FR" dirty="0" smtClean="0"/>
              <a:t>ostéo-articulaires</a:t>
            </a:r>
            <a:endParaRPr lang="fr-FR" dirty="0"/>
          </a:p>
        </p:txBody>
      </p:sp>
      <p:sp>
        <p:nvSpPr>
          <p:cNvPr id="5" name="Sous-titre 4"/>
          <p:cNvSpPr>
            <a:spLocks noGrp="1"/>
          </p:cNvSpPr>
          <p:nvPr>
            <p:ph type="subTitle" idx="1"/>
          </p:nvPr>
        </p:nvSpPr>
        <p:spPr/>
        <p:txBody>
          <a:bodyPr/>
          <a:lstStyle/>
          <a:p>
            <a:r>
              <a:rPr lang="fr-FR" dirty="0" smtClean="0"/>
              <a:t>Principes généraux</a:t>
            </a:r>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Ostéomyélites de l’enfant</a:t>
            </a:r>
            <a:endParaRPr lang="fr-FR" dirty="0"/>
          </a:p>
        </p:txBody>
      </p:sp>
      <p:sp>
        <p:nvSpPr>
          <p:cNvPr id="5" name="Espace réservé du texte 4"/>
          <p:cNvSpPr>
            <a:spLocks noGrp="1"/>
          </p:cNvSpPr>
          <p:nvPr>
            <p:ph type="body" idx="1"/>
          </p:nvPr>
        </p:nvSpPr>
        <p:spPr/>
        <p:txBody>
          <a:bodyPr/>
          <a:lstStyle/>
          <a:p>
            <a:endParaRPr lang="fr-FR"/>
          </a:p>
        </p:txBody>
      </p:sp>
      <p:pic>
        <p:nvPicPr>
          <p:cNvPr id="6146" name="Picture 2"/>
          <p:cNvPicPr>
            <a:picLocks noGrp="1" noChangeAspect="1" noChangeArrowheads="1"/>
          </p:cNvPicPr>
          <p:nvPr>
            <p:ph sz="half" idx="2"/>
          </p:nvPr>
        </p:nvPicPr>
        <p:blipFill>
          <a:blip r:embed="rId2" cstate="print"/>
          <a:stretch>
            <a:fillRect/>
          </a:stretch>
        </p:blipFill>
        <p:spPr bwMode="auto">
          <a:xfrm>
            <a:off x="597632" y="2174875"/>
            <a:ext cx="3759323" cy="3951288"/>
          </a:xfrm>
          <a:prstGeom prst="rect">
            <a:avLst/>
          </a:prstGeom>
          <a:noFill/>
          <a:ln w="9525">
            <a:noFill/>
            <a:miter lim="800000"/>
            <a:headEnd/>
            <a:tailEnd/>
          </a:ln>
        </p:spPr>
      </p:pic>
      <p:sp>
        <p:nvSpPr>
          <p:cNvPr id="6" name="Espace réservé du texte 5"/>
          <p:cNvSpPr>
            <a:spLocks noGrp="1"/>
          </p:cNvSpPr>
          <p:nvPr>
            <p:ph type="body" sz="quarter" idx="3"/>
          </p:nvPr>
        </p:nvSpPr>
        <p:spPr/>
        <p:txBody>
          <a:bodyPr/>
          <a:lstStyle/>
          <a:p>
            <a:endParaRPr lang="fr-FR"/>
          </a:p>
        </p:txBody>
      </p:sp>
      <p:sp>
        <p:nvSpPr>
          <p:cNvPr id="7" name="Espace réservé du contenu 6"/>
          <p:cNvSpPr>
            <a:spLocks noGrp="1"/>
          </p:cNvSpPr>
          <p:nvPr>
            <p:ph sz="quarter" idx="4"/>
          </p:nvPr>
        </p:nvSpPr>
        <p:spPr>
          <a:xfrm>
            <a:off x="4716016" y="2420888"/>
            <a:ext cx="4041775" cy="2736304"/>
          </a:xfrm>
        </p:spPr>
        <p:txBody>
          <a:bodyPr/>
          <a:lstStyle/>
          <a:p>
            <a:r>
              <a:rPr lang="fr-FR" dirty="0" smtClean="0"/>
              <a:t>2x plus fréquente que l’ arthrite</a:t>
            </a:r>
          </a:p>
          <a:p>
            <a:r>
              <a:rPr lang="fr-FR" dirty="0" smtClean="0"/>
              <a:t>Sexe ratio proche de 1</a:t>
            </a:r>
          </a:p>
          <a:p>
            <a:r>
              <a:rPr lang="fr-FR" dirty="0" smtClean="0"/>
              <a:t>Âge moyen au diagnostic de 6,6 ans</a:t>
            </a:r>
          </a:p>
          <a:p>
            <a:endParaRPr lang="fr-FR" dirty="0"/>
          </a:p>
        </p:txBody>
      </p:sp>
      <p:pic>
        <p:nvPicPr>
          <p:cNvPr id="6147" name="Picture 3"/>
          <p:cNvPicPr>
            <a:picLocks noChangeAspect="1" noChangeArrowheads="1"/>
          </p:cNvPicPr>
          <p:nvPr/>
        </p:nvPicPr>
        <p:blipFill>
          <a:blip r:embed="rId3" cstate="print"/>
          <a:srcRect/>
          <a:stretch>
            <a:fillRect/>
          </a:stretch>
        </p:blipFill>
        <p:spPr bwMode="auto">
          <a:xfrm>
            <a:off x="899592" y="6453336"/>
            <a:ext cx="3333750" cy="161925"/>
          </a:xfrm>
          <a:prstGeom prst="rect">
            <a:avLst/>
          </a:prstGeom>
          <a:noFill/>
          <a:ln w="9525">
            <a:noFill/>
            <a:miter lim="800000"/>
            <a:headEnd/>
            <a:tailEnd/>
          </a:ln>
        </p:spPr>
      </p:pic>
      <p:pic>
        <p:nvPicPr>
          <p:cNvPr id="8" name="Image 7"/>
          <p:cNvPicPr>
            <a:picLocks noChangeAspect="1"/>
          </p:cNvPicPr>
          <p:nvPr/>
        </p:nvPicPr>
        <p:blipFill>
          <a:blip r:embed="rId4" cstate="print"/>
          <a:stretch>
            <a:fillRect/>
          </a:stretch>
        </p:blipFill>
        <p:spPr>
          <a:xfrm>
            <a:off x="6547251" y="6453336"/>
            <a:ext cx="2139549" cy="200063"/>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Epidémiologie bactérienne</a:t>
            </a:r>
            <a:endParaRPr lang="fr-FR" dirty="0"/>
          </a:p>
        </p:txBody>
      </p:sp>
      <p:sp>
        <p:nvSpPr>
          <p:cNvPr id="3" name="Espace réservé du contenu 2"/>
          <p:cNvSpPr>
            <a:spLocks noGrp="1"/>
          </p:cNvSpPr>
          <p:nvPr>
            <p:ph idx="1"/>
          </p:nvPr>
        </p:nvSpPr>
        <p:spPr>
          <a:xfrm>
            <a:off x="467544" y="2132856"/>
            <a:ext cx="8229600" cy="4525963"/>
          </a:xfrm>
        </p:spPr>
        <p:txBody>
          <a:bodyPr>
            <a:normAutofit/>
          </a:bodyPr>
          <a:lstStyle/>
          <a:p>
            <a:pPr lvl="8"/>
            <a:endParaRPr lang="fr-FR" sz="1600" dirty="0" smtClean="0"/>
          </a:p>
          <a:p>
            <a:r>
              <a:rPr lang="fr-FR" sz="2800" dirty="0" smtClean="0"/>
              <a:t>Large prédominance de </a:t>
            </a:r>
            <a:r>
              <a:rPr lang="fr-FR" sz="2800" i="1" dirty="0" smtClean="0"/>
              <a:t>S. aureus</a:t>
            </a:r>
          </a:p>
          <a:p>
            <a:pPr lvl="8"/>
            <a:endParaRPr lang="fr-FR" sz="1600" i="1" dirty="0" smtClean="0"/>
          </a:p>
          <a:p>
            <a:r>
              <a:rPr lang="fr-FR" sz="2800" i="1" dirty="0" err="1" smtClean="0"/>
              <a:t>Kingella</a:t>
            </a:r>
            <a:r>
              <a:rPr lang="fr-FR" sz="2800" i="1" dirty="0" smtClean="0"/>
              <a:t> </a:t>
            </a:r>
            <a:r>
              <a:rPr lang="fr-FR" sz="2800" i="1" dirty="0" err="1" smtClean="0"/>
              <a:t>Kingae</a:t>
            </a:r>
            <a:r>
              <a:rPr lang="fr-FR" sz="2800" i="1" dirty="0" smtClean="0"/>
              <a:t> </a:t>
            </a:r>
          </a:p>
          <a:p>
            <a:pPr lvl="1"/>
            <a:r>
              <a:rPr lang="fr-FR" sz="2000" dirty="0" smtClean="0"/>
              <a:t>impliqué dans &gt; 80% des infections ostéo-articulaires avant 4 ans dans une étude suisse,   </a:t>
            </a:r>
            <a:r>
              <a:rPr lang="fr-FR" sz="1200" dirty="0" smtClean="0"/>
              <a:t>D </a:t>
            </a:r>
            <a:r>
              <a:rPr lang="fr-FR" sz="1200" dirty="0" err="1" smtClean="0"/>
              <a:t>Ceroni</a:t>
            </a:r>
            <a:r>
              <a:rPr lang="fr-FR" sz="1200" dirty="0" smtClean="0"/>
              <a:t>, 2010 </a:t>
            </a:r>
          </a:p>
          <a:p>
            <a:pPr lvl="1"/>
            <a:r>
              <a:rPr lang="fr-FR" sz="2000" dirty="0" smtClean="0"/>
              <a:t>22% des infections ostéo-articulaires pédiatriques au CHU de Rennes 2011-2014 (dont 1/3 ostéomyélites)  </a:t>
            </a:r>
            <a:r>
              <a:rPr lang="fr-FR" sz="1200" dirty="0" smtClean="0"/>
              <a:t>(H Common )</a:t>
            </a:r>
          </a:p>
          <a:p>
            <a:endParaRPr lang="fr-FR" sz="1600" dirty="0" smtClean="0"/>
          </a:p>
          <a:p>
            <a:r>
              <a:rPr lang="fr-FR" sz="2800" dirty="0" smtClean="0"/>
              <a:t>Infections à salmonelle favorisée par drépanocytose</a:t>
            </a:r>
            <a:endParaRPr lang="fr-FR" sz="2800" dirty="0"/>
          </a:p>
        </p:txBody>
      </p:sp>
    </p:spTree>
    <p:extLst>
      <p:ext uri="{BB962C8B-B14F-4D97-AF65-F5344CB8AC3E}">
        <p14:creationId xmlns="" xmlns:p14="http://schemas.microsoft.com/office/powerpoint/2010/main" val="41186009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Ostéomyélite à S aureus producteur de toxine PVL </a:t>
            </a:r>
            <a:endParaRPr lang="fr-FR" dirty="0"/>
          </a:p>
        </p:txBody>
      </p:sp>
      <p:sp>
        <p:nvSpPr>
          <p:cNvPr id="3" name="Espace réservé du contenu 2"/>
          <p:cNvSpPr>
            <a:spLocks noGrp="1"/>
          </p:cNvSpPr>
          <p:nvPr>
            <p:ph idx="1"/>
          </p:nvPr>
        </p:nvSpPr>
        <p:spPr>
          <a:xfrm>
            <a:off x="467544" y="2060848"/>
            <a:ext cx="8229600" cy="4525963"/>
          </a:xfrm>
        </p:spPr>
        <p:txBody>
          <a:bodyPr/>
          <a:lstStyle/>
          <a:p>
            <a:r>
              <a:rPr lang="fr-FR" dirty="0" err="1" smtClean="0"/>
              <a:t>Leucocidine</a:t>
            </a:r>
            <a:r>
              <a:rPr lang="fr-FR" dirty="0" smtClean="0"/>
              <a:t> de </a:t>
            </a:r>
            <a:r>
              <a:rPr lang="fr-FR" dirty="0" err="1" smtClean="0"/>
              <a:t>Panton</a:t>
            </a:r>
            <a:r>
              <a:rPr lang="fr-FR" dirty="0" smtClean="0"/>
              <a:t>-Valentine:</a:t>
            </a:r>
          </a:p>
          <a:p>
            <a:pPr lvl="1"/>
            <a:r>
              <a:rPr lang="fr-FR" sz="2400" dirty="0" smtClean="0"/>
              <a:t>Associée à certaines infection cutanée primitives, pneumonies nécrosantes et infections ostéo-articulaires sévères de l’enfant et adulte jeune</a:t>
            </a:r>
          </a:p>
          <a:p>
            <a:pPr lvl="1"/>
            <a:r>
              <a:rPr lang="fr-FR" sz="2400" dirty="0" smtClean="0"/>
              <a:t>Produite par « 100% » de SARM communautaires (essentiellement clone ST80 en France)</a:t>
            </a:r>
          </a:p>
          <a:p>
            <a:pPr lvl="1"/>
            <a:r>
              <a:rPr lang="fr-FR" sz="2400" dirty="0" smtClean="0"/>
              <a:t>Produite par certaines souche de  SAMS</a:t>
            </a:r>
          </a:p>
          <a:p>
            <a:pPr lvl="1"/>
            <a:endParaRPr lang="fr-FR" dirty="0"/>
          </a:p>
        </p:txBody>
      </p:sp>
    </p:spTree>
    <p:extLst>
      <p:ext uri="{BB962C8B-B14F-4D97-AF65-F5344CB8AC3E}">
        <p14:creationId xmlns="" xmlns:p14="http://schemas.microsoft.com/office/powerpoint/2010/main" val="29454487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Ostéomylites</a:t>
            </a:r>
            <a:r>
              <a:rPr lang="fr-FR" dirty="0" smtClean="0"/>
              <a:t> à SA PVL+</a:t>
            </a:r>
            <a:endParaRPr lang="fr-F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273172" y="1600200"/>
            <a:ext cx="6597656" cy="452596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248150" y="6453336"/>
            <a:ext cx="489585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Ostéomylites</a:t>
            </a:r>
            <a:r>
              <a:rPr lang="fr-FR" dirty="0" smtClean="0"/>
              <a:t> à SA PVL+</a:t>
            </a:r>
            <a:endParaRPr lang="fr-F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273172" y="1600200"/>
            <a:ext cx="6597656" cy="452596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248150" y="6453336"/>
            <a:ext cx="4895850" cy="228600"/>
          </a:xfrm>
          <a:prstGeom prst="rect">
            <a:avLst/>
          </a:prstGeom>
          <a:noFill/>
          <a:ln w="9525">
            <a:noFill/>
            <a:miter lim="800000"/>
            <a:headEnd/>
            <a:tailEnd/>
          </a:ln>
        </p:spPr>
      </p:pic>
      <p:pic>
        <p:nvPicPr>
          <p:cNvPr id="8200" name="Picture 8"/>
          <p:cNvPicPr>
            <a:picLocks noChangeAspect="1" noChangeArrowheads="1"/>
          </p:cNvPicPr>
          <p:nvPr/>
        </p:nvPicPr>
        <p:blipFill>
          <a:blip r:embed="rId4" cstate="print"/>
          <a:srcRect/>
          <a:stretch>
            <a:fillRect/>
          </a:stretch>
        </p:blipFill>
        <p:spPr bwMode="auto">
          <a:xfrm>
            <a:off x="1547664" y="4293096"/>
            <a:ext cx="1440160" cy="288032"/>
          </a:xfrm>
          <a:prstGeom prst="rect">
            <a:avLst/>
          </a:prstGeom>
          <a:noFill/>
          <a:ln w="9525">
            <a:noFill/>
            <a:miter lim="800000"/>
            <a:headEnd/>
            <a:tailEnd/>
          </a:ln>
        </p:spPr>
      </p:pic>
      <p:pic>
        <p:nvPicPr>
          <p:cNvPr id="8201" name="Picture 9"/>
          <p:cNvPicPr>
            <a:picLocks noChangeAspect="1" noChangeArrowheads="1"/>
          </p:cNvPicPr>
          <p:nvPr/>
        </p:nvPicPr>
        <p:blipFill>
          <a:blip r:embed="rId5" cstate="print"/>
          <a:srcRect/>
          <a:stretch>
            <a:fillRect/>
          </a:stretch>
        </p:blipFill>
        <p:spPr bwMode="auto">
          <a:xfrm>
            <a:off x="4748420" y="4293096"/>
            <a:ext cx="406887" cy="262508"/>
          </a:xfrm>
          <a:prstGeom prst="rect">
            <a:avLst/>
          </a:prstGeom>
          <a:noFill/>
          <a:ln w="9525">
            <a:noFill/>
            <a:miter lim="800000"/>
            <a:headEnd/>
            <a:tailEnd/>
          </a:ln>
        </p:spPr>
      </p:pic>
      <p:pic>
        <p:nvPicPr>
          <p:cNvPr id="8202" name="Picture 10"/>
          <p:cNvPicPr>
            <a:picLocks noChangeAspect="1" noChangeArrowheads="1"/>
          </p:cNvPicPr>
          <p:nvPr/>
        </p:nvPicPr>
        <p:blipFill>
          <a:blip r:embed="rId6" cstate="print"/>
          <a:srcRect/>
          <a:stretch>
            <a:fillRect/>
          </a:stretch>
        </p:blipFill>
        <p:spPr bwMode="auto">
          <a:xfrm>
            <a:off x="6084168" y="4318054"/>
            <a:ext cx="432048" cy="22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417269" y="1600200"/>
            <a:ext cx="6309461" cy="4525963"/>
          </a:xfrm>
          <a:prstGeom prst="rect">
            <a:avLst/>
          </a:prstGeom>
          <a:noFill/>
          <a:ln w="9525">
            <a:noFill/>
            <a:miter lim="800000"/>
            <a:headEnd/>
            <a:tailEnd/>
          </a:ln>
        </p:spPr>
      </p:pic>
      <p:sp>
        <p:nvSpPr>
          <p:cNvPr id="4" name="Titre 1"/>
          <p:cNvSpPr>
            <a:spLocks noGrp="1"/>
          </p:cNvSpPr>
          <p:nvPr>
            <p:ph type="title"/>
          </p:nvPr>
        </p:nvSpPr>
        <p:spPr/>
        <p:txBody>
          <a:bodyPr/>
          <a:lstStyle/>
          <a:p>
            <a:r>
              <a:rPr lang="fr-FR" dirty="0" err="1" smtClean="0"/>
              <a:t>Ostéomylites</a:t>
            </a:r>
            <a:r>
              <a:rPr lang="fr-FR" dirty="0" smtClean="0"/>
              <a:t> à SA PVL+</a:t>
            </a:r>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417269" y="1600200"/>
            <a:ext cx="6309461" cy="4525963"/>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043608" y="3501008"/>
            <a:ext cx="3638550" cy="142875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4788024" y="3645024"/>
            <a:ext cx="438150" cy="1304925"/>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6012160" y="3645024"/>
            <a:ext cx="342900" cy="1323975"/>
          </a:xfrm>
          <a:prstGeom prst="rect">
            <a:avLst/>
          </a:prstGeom>
          <a:noFill/>
          <a:ln w="9525">
            <a:noFill/>
            <a:miter lim="800000"/>
            <a:headEnd/>
            <a:tailEnd/>
          </a:ln>
        </p:spPr>
      </p:pic>
      <p:sp>
        <p:nvSpPr>
          <p:cNvPr id="7" name="Titre 1"/>
          <p:cNvSpPr>
            <a:spLocks noGrp="1"/>
          </p:cNvSpPr>
          <p:nvPr>
            <p:ph type="title"/>
          </p:nvPr>
        </p:nvSpPr>
        <p:spPr/>
        <p:txBody>
          <a:bodyPr/>
          <a:lstStyle/>
          <a:p>
            <a:r>
              <a:rPr lang="fr-FR" dirty="0" err="1" smtClean="0"/>
              <a:t>Ostéomylites</a:t>
            </a:r>
            <a:r>
              <a:rPr lang="fr-FR" dirty="0" smtClean="0"/>
              <a:t> à SA PVL+</a:t>
            </a:r>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Infection à SA PVL+ vs PVL-: </a:t>
            </a:r>
            <a:br>
              <a:rPr lang="fr-FR" sz="3600" dirty="0" smtClean="0"/>
            </a:br>
            <a:r>
              <a:rPr lang="fr-FR" sz="3600" dirty="0" smtClean="0"/>
              <a:t>modèle expérimental chez le lapin</a:t>
            </a:r>
            <a:endParaRPr lang="fr-FR" sz="3600"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3501008"/>
            <a:ext cx="5266928" cy="2884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6" y="6597352"/>
            <a:ext cx="3228975" cy="161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816" y="1474448"/>
            <a:ext cx="3361680" cy="20154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273966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Ostéomyelite</a:t>
            </a:r>
            <a:r>
              <a:rPr lang="fr-FR" dirty="0" smtClean="0"/>
              <a:t>: antibiothérapie</a:t>
            </a:r>
            <a:endParaRPr lang="fr-FR" dirty="0"/>
          </a:p>
        </p:txBody>
      </p:sp>
      <p:sp>
        <p:nvSpPr>
          <p:cNvPr id="3" name="Espace réservé du contenu 2"/>
          <p:cNvSpPr>
            <a:spLocks noGrp="1"/>
          </p:cNvSpPr>
          <p:nvPr>
            <p:ph idx="1"/>
          </p:nvPr>
        </p:nvSpPr>
        <p:spPr>
          <a:xfrm>
            <a:off x="457200" y="1600200"/>
            <a:ext cx="8229600" cy="4997152"/>
          </a:xfrm>
        </p:spPr>
        <p:txBody>
          <a:bodyPr>
            <a:normAutofit fontScale="62500" lnSpcReduction="20000"/>
          </a:bodyPr>
          <a:lstStyle/>
          <a:p>
            <a:r>
              <a:rPr lang="fr-FR" sz="2600" dirty="0" smtClean="0"/>
              <a:t>Quelle </a:t>
            </a:r>
            <a:r>
              <a:rPr lang="fr-FR" sz="2600" dirty="0"/>
              <a:t>antibiothérapie de relais (en l’absence de documentation</a:t>
            </a:r>
            <a:r>
              <a:rPr lang="fr-FR" sz="2600" dirty="0" smtClean="0"/>
              <a:t>) au CHU de Rennes ?:</a:t>
            </a:r>
            <a:endParaRPr lang="fr-FR" sz="2600" dirty="0"/>
          </a:p>
          <a:p>
            <a:pPr lvl="1"/>
            <a:r>
              <a:rPr lang="fr-FR" sz="2200" dirty="0"/>
              <a:t>Âge &lt; 2 ans: </a:t>
            </a:r>
            <a:r>
              <a:rPr lang="fr-FR" sz="2200" dirty="0" err="1"/>
              <a:t>amox+amox-ac.clavulanique</a:t>
            </a:r>
            <a:endParaRPr lang="fr-FR" sz="2200" dirty="0"/>
          </a:p>
          <a:p>
            <a:pPr lvl="1"/>
            <a:r>
              <a:rPr lang="fr-FR" sz="2200" dirty="0"/>
              <a:t>Âge &gt; 2 ans: CIG  (</a:t>
            </a:r>
            <a:r>
              <a:rPr lang="fr-FR" sz="2200" dirty="0" err="1"/>
              <a:t>céfadroxil</a:t>
            </a:r>
            <a:r>
              <a:rPr lang="fr-FR" sz="2200" dirty="0"/>
              <a:t> 150mg/kg/j</a:t>
            </a:r>
            <a:r>
              <a:rPr lang="fr-FR" sz="2200" dirty="0" smtClean="0"/>
              <a:t>)</a:t>
            </a:r>
          </a:p>
          <a:p>
            <a:pPr lvl="8"/>
            <a:endParaRPr lang="fr-FR" sz="600" dirty="0"/>
          </a:p>
          <a:p>
            <a:pPr lvl="8"/>
            <a:endParaRPr lang="fr-FR" sz="1200" dirty="0"/>
          </a:p>
          <a:p>
            <a:r>
              <a:rPr lang="fr-FR" sz="2600" dirty="0" smtClean="0"/>
              <a:t>Durée ? </a:t>
            </a:r>
            <a:r>
              <a:rPr lang="fr-FR" sz="2600" dirty="0"/>
              <a:t> </a:t>
            </a:r>
            <a:r>
              <a:rPr lang="fr-FR" sz="2600" dirty="0" smtClean="0"/>
              <a:t>20 jours (dont 2-4 jours IV) suffisent dans la majorité des cas où l’ évolution (clinique et CRP) est rapidement favorable (relais par C1G ou clindamycine)</a:t>
            </a:r>
          </a:p>
          <a:p>
            <a:endParaRPr lang="fr-FR" sz="2600" dirty="0" smtClean="0"/>
          </a:p>
          <a:p>
            <a:endParaRPr lang="fr-FR" sz="2600" dirty="0"/>
          </a:p>
          <a:p>
            <a:endParaRPr lang="fr-FR" sz="2600" dirty="0" smtClean="0"/>
          </a:p>
          <a:p>
            <a:endParaRPr lang="fr-FR" sz="2600" dirty="0" smtClean="0"/>
          </a:p>
          <a:p>
            <a:endParaRPr lang="fr-FR" sz="2600" dirty="0" smtClean="0"/>
          </a:p>
          <a:p>
            <a:endParaRPr lang="fr-FR" sz="2600" dirty="0" smtClean="0"/>
          </a:p>
          <a:p>
            <a:pPr lvl="8"/>
            <a:endParaRPr lang="fr-FR" sz="1200" dirty="0"/>
          </a:p>
          <a:p>
            <a:r>
              <a:rPr lang="fr-FR" sz="2600" dirty="0" smtClean="0"/>
              <a:t>Durée </a:t>
            </a:r>
            <a:r>
              <a:rPr lang="fr-FR" sz="2600" dirty="0" err="1" smtClean="0"/>
              <a:t>trés</a:t>
            </a:r>
            <a:r>
              <a:rPr lang="fr-FR" sz="2600" dirty="0" smtClean="0"/>
              <a:t> différente de celle d’une ostéite chronique de l’adulte: </a:t>
            </a:r>
            <a:br>
              <a:rPr lang="fr-FR" sz="2600" dirty="0" smtClean="0"/>
            </a:br>
            <a:r>
              <a:rPr lang="fr-FR" sz="2600" dirty="0" smtClean="0"/>
              <a:t>plutôt 12 semaines…</a:t>
            </a:r>
          </a:p>
          <a:p>
            <a:pPr marL="0" indent="0">
              <a:buNone/>
            </a:pPr>
            <a:endParaRPr lang="fr-FR" sz="2800" dirty="0" smtClean="0"/>
          </a:p>
          <a:p>
            <a:r>
              <a:rPr lang="fr-FR" sz="2800" dirty="0" smtClean="0"/>
              <a:t>Particularité des </a:t>
            </a:r>
            <a:r>
              <a:rPr lang="fr-FR" sz="2800" dirty="0" err="1" smtClean="0"/>
              <a:t>ostéomyelites</a:t>
            </a:r>
            <a:r>
              <a:rPr lang="fr-FR" sz="2800" dirty="0" smtClean="0"/>
              <a:t> à  </a:t>
            </a:r>
            <a:r>
              <a:rPr lang="fr-FR" sz="2800" dirty="0"/>
              <a:t>SARM communautaires (PVL+)</a:t>
            </a:r>
          </a:p>
          <a:p>
            <a:pPr lvl="1"/>
            <a:r>
              <a:rPr lang="fr-FR" sz="2000" dirty="0"/>
              <a:t>Rifampicine + clindamycine (ou </a:t>
            </a:r>
            <a:r>
              <a:rPr lang="fr-FR" sz="2000" dirty="0" err="1"/>
              <a:t>linézolide</a:t>
            </a:r>
            <a:r>
              <a:rPr lang="fr-FR" sz="2000" dirty="0"/>
              <a:t>)</a:t>
            </a:r>
          </a:p>
          <a:p>
            <a:pPr lvl="1"/>
            <a:r>
              <a:rPr lang="fr-FR" sz="2000" dirty="0"/>
              <a:t>Monothérapie clindamycine (ou </a:t>
            </a:r>
            <a:r>
              <a:rPr lang="fr-FR" sz="2000" dirty="0" err="1"/>
              <a:t>linézolide</a:t>
            </a:r>
            <a:r>
              <a:rPr lang="fr-FR" sz="2000" dirty="0" smtClean="0"/>
              <a:t>)</a:t>
            </a:r>
          </a:p>
          <a:p>
            <a:pPr marL="457200" lvl="1" indent="0">
              <a:buNone/>
            </a:pPr>
            <a:endParaRPr lang="fr-FR" sz="2000" dirty="0"/>
          </a:p>
          <a:p>
            <a:endParaRPr lang="fr-FR" sz="2600" dirty="0" smtClean="0"/>
          </a:p>
          <a:p>
            <a:pPr marL="2286000" lvl="5" indent="0">
              <a:buNone/>
            </a:pPr>
            <a:r>
              <a:rPr lang="fr-FR" sz="1400" dirty="0" smtClean="0"/>
              <a:t> </a:t>
            </a:r>
          </a:p>
        </p:txBody>
      </p:sp>
      <p:pic>
        <p:nvPicPr>
          <p:cNvPr id="4" name="Picture 2"/>
          <p:cNvPicPr>
            <a:picLocks noChangeAspect="1" noChangeArrowheads="1"/>
          </p:cNvPicPr>
          <p:nvPr/>
        </p:nvPicPr>
        <p:blipFill>
          <a:blip r:embed="rId2" cstate="print"/>
          <a:srcRect/>
          <a:stretch>
            <a:fillRect/>
          </a:stretch>
        </p:blipFill>
        <p:spPr bwMode="auto">
          <a:xfrm>
            <a:off x="1916380" y="3068960"/>
            <a:ext cx="5057775" cy="7239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566062" y="3933056"/>
            <a:ext cx="3744416" cy="138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1-Vascularisation des tissus</a:t>
            </a:r>
            <a:endParaRPr lang="fr-FR" dirty="0"/>
          </a:p>
        </p:txBody>
      </p:sp>
      <p:sp>
        <p:nvSpPr>
          <p:cNvPr id="3" name="Espace réservé du contenu 2"/>
          <p:cNvSpPr>
            <a:spLocks noGrp="1"/>
          </p:cNvSpPr>
          <p:nvPr>
            <p:ph idx="1"/>
          </p:nvPr>
        </p:nvSpPr>
        <p:spPr/>
        <p:txBody>
          <a:bodyPr>
            <a:normAutofit/>
          </a:bodyPr>
          <a:lstStyle/>
          <a:p>
            <a:r>
              <a:rPr lang="fr-FR" dirty="0" smtClean="0"/>
              <a:t>Le traitement d’une infection d’un tissu bien vascularisé est plus simple…</a:t>
            </a:r>
          </a:p>
          <a:p>
            <a:endParaRPr lang="fr-FR" dirty="0" smtClean="0"/>
          </a:p>
        </p:txBody>
      </p:sp>
      <p:graphicFrame>
        <p:nvGraphicFramePr>
          <p:cNvPr id="4" name="Tableau 3"/>
          <p:cNvGraphicFramePr>
            <a:graphicFrameLocks noGrp="1"/>
          </p:cNvGraphicFramePr>
          <p:nvPr/>
        </p:nvGraphicFramePr>
        <p:xfrm>
          <a:off x="971600" y="2996952"/>
          <a:ext cx="6984776" cy="2880320"/>
        </p:xfrm>
        <a:graphic>
          <a:graphicData uri="http://schemas.openxmlformats.org/drawingml/2006/table">
            <a:tbl>
              <a:tblPr firstRow="1" bandRow="1">
                <a:tableStyleId>{5C22544A-7EE6-4342-B048-85BDC9FD1C3A}</a:tableStyleId>
              </a:tblPr>
              <a:tblGrid>
                <a:gridCol w="3492388"/>
                <a:gridCol w="3492388"/>
              </a:tblGrid>
              <a:tr h="720080">
                <a:tc>
                  <a:txBody>
                    <a:bodyPr/>
                    <a:lstStyle/>
                    <a:p>
                      <a:pPr algn="ctr"/>
                      <a:r>
                        <a:rPr lang="fr-FR" dirty="0" smtClean="0"/>
                        <a:t>« Bonne</a:t>
                      </a:r>
                      <a:r>
                        <a:rPr lang="fr-FR" baseline="0" dirty="0" smtClean="0"/>
                        <a:t> vascularisation »</a:t>
                      </a:r>
                      <a:endParaRPr lang="fr-FR" dirty="0"/>
                    </a:p>
                  </a:txBody>
                  <a:tcPr/>
                </a:tc>
                <a:tc>
                  <a:txBody>
                    <a:bodyPr/>
                    <a:lstStyle/>
                    <a:p>
                      <a:pPr algn="ctr"/>
                      <a:r>
                        <a:rPr lang="fr-FR" dirty="0" smtClean="0"/>
                        <a:t>« Mauvaise vascularisation »</a:t>
                      </a:r>
                      <a:endParaRPr lang="fr-FR" dirty="0"/>
                    </a:p>
                  </a:txBody>
                  <a:tcPr/>
                </a:tc>
              </a:tr>
              <a:tr h="720080">
                <a:tc>
                  <a:txBody>
                    <a:bodyPr/>
                    <a:lstStyle/>
                    <a:p>
                      <a:pPr algn="ctr"/>
                      <a:r>
                        <a:rPr lang="fr-FR" dirty="0" smtClean="0"/>
                        <a:t>Ostéomyélite</a:t>
                      </a:r>
                      <a:r>
                        <a:rPr lang="fr-FR" baseline="0" dirty="0" smtClean="0"/>
                        <a:t> de l’enfant</a:t>
                      </a:r>
                      <a:endParaRPr lang="fr-FR" dirty="0"/>
                    </a:p>
                  </a:txBody>
                  <a:tcPr/>
                </a:tc>
                <a:tc>
                  <a:txBody>
                    <a:bodyPr/>
                    <a:lstStyle/>
                    <a:p>
                      <a:pPr algn="ctr"/>
                      <a:r>
                        <a:rPr lang="fr-FR" dirty="0" smtClean="0"/>
                        <a:t>Pseudarthrose septique</a:t>
                      </a:r>
                      <a:endParaRPr lang="fr-FR" dirty="0"/>
                    </a:p>
                  </a:txBody>
                  <a:tcPr/>
                </a:tc>
              </a:tr>
              <a:tr h="720080">
                <a:tc>
                  <a:txBody>
                    <a:bodyPr/>
                    <a:lstStyle/>
                    <a:p>
                      <a:pPr algn="ctr"/>
                      <a:r>
                        <a:rPr lang="fr-FR" dirty="0" smtClean="0"/>
                        <a:t>Arthrite aigue</a:t>
                      </a:r>
                      <a:endParaRPr lang="fr-FR" dirty="0"/>
                    </a:p>
                  </a:txBody>
                  <a:tcPr/>
                </a:tc>
                <a:tc>
                  <a:txBody>
                    <a:bodyPr/>
                    <a:lstStyle/>
                    <a:p>
                      <a:pPr algn="ctr"/>
                      <a:r>
                        <a:rPr lang="fr-FR" dirty="0" smtClean="0"/>
                        <a:t>Ostéite du pied</a:t>
                      </a:r>
                      <a:r>
                        <a:rPr lang="fr-FR" baseline="0" dirty="0" smtClean="0"/>
                        <a:t> diabétique</a:t>
                      </a:r>
                      <a:endParaRPr lang="fr-FR" dirty="0"/>
                    </a:p>
                  </a:txBody>
                  <a:tcPr/>
                </a:tc>
              </a:tr>
              <a:tr h="720080">
                <a:tc>
                  <a:txBody>
                    <a:bodyPr/>
                    <a:lstStyle/>
                    <a:p>
                      <a:pPr algn="ctr"/>
                      <a:r>
                        <a:rPr lang="fr-FR" dirty="0" err="1" smtClean="0"/>
                        <a:t>Spondylodiscite</a:t>
                      </a:r>
                      <a:endParaRPr lang="fr-FR" dirty="0"/>
                    </a:p>
                  </a:txBody>
                  <a:tcPr/>
                </a:tc>
                <a:tc>
                  <a:txBody>
                    <a:bodyPr/>
                    <a:lstStyle/>
                    <a:p>
                      <a:pPr algn="ctr"/>
                      <a:endParaRPr lang="fr-FR"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5242</TotalTime>
  <Words>3602</Words>
  <Application>Microsoft Office PowerPoint</Application>
  <PresentationFormat>Affichage à l'écran (4:3)</PresentationFormat>
  <Paragraphs>813</Paragraphs>
  <Slides>88</Slides>
  <Notes>5</Notes>
  <HiddenSlides>0</HiddenSlides>
  <MMClips>0</MMClips>
  <ScaleCrop>false</ScaleCrop>
  <HeadingPairs>
    <vt:vector size="4" baseType="variant">
      <vt:variant>
        <vt:lpstr>Thème</vt:lpstr>
      </vt:variant>
      <vt:variant>
        <vt:i4>1</vt:i4>
      </vt:variant>
      <vt:variant>
        <vt:lpstr>Titres des diapositives</vt:lpstr>
      </vt:variant>
      <vt:variant>
        <vt:i4>88</vt:i4>
      </vt:variant>
    </vt:vector>
  </HeadingPairs>
  <TitlesOfParts>
    <vt:vector size="89" baseType="lpstr">
      <vt:lpstr>Thème Office</vt:lpstr>
      <vt:lpstr>Les infections ostéo-articulaires (hors matériel étranger)</vt:lpstr>
      <vt:lpstr>Plan</vt:lpstr>
      <vt:lpstr>Définition / physiopathologie: Les Arthrites (1)</vt:lpstr>
      <vt:lpstr>Définition / physiopathologie: Les Arthrites (2)</vt:lpstr>
      <vt:lpstr>Définition / physiopathologie: Les Arthrites (3)</vt:lpstr>
      <vt:lpstr>Définition / physiopathologie:  L’ostéomyélite (de l’enfant)</vt:lpstr>
      <vt:lpstr>Définition / physiopathologie: Ostéite – Ostéite du pied diabétique</vt:lpstr>
      <vt:lpstr>Traitement des infections  ostéo-articulaires</vt:lpstr>
      <vt:lpstr>1-Vascularisation des tissus</vt:lpstr>
      <vt:lpstr>2-Infection aigue vs chronique (I)</vt:lpstr>
      <vt:lpstr>Infection chronique: le Biofilm</vt:lpstr>
      <vt:lpstr>Infection chronique: bactéries intracellulaires</vt:lpstr>
      <vt:lpstr>Infection chronique: Bactéries quiescentes (Small Colony Variant)</vt:lpstr>
      <vt:lpstr>2-Infection aigue vs chronique (II)</vt:lpstr>
      <vt:lpstr>3-Les antibiotiques</vt:lpstr>
      <vt:lpstr>Diffusion tissulaire</vt:lpstr>
      <vt:lpstr>Diffusion</vt:lpstr>
      <vt:lpstr>Coéfficient de diffusion tissulaire </vt:lpstr>
      <vt:lpstr>Coéfficient de diffusion tissulaire </vt:lpstr>
      <vt:lpstr>Diffusion dans le « tissu osseux »</vt:lpstr>
      <vt:lpstr>Diffusion et « bactéricidie in situ »</vt:lpstr>
      <vt:lpstr>Activité sur les bactéries du biofilm / intra-cellulaires</vt:lpstr>
      <vt:lpstr>Activité sur les bactéries du biofilm </vt:lpstr>
      <vt:lpstr>Activité sur les Staphylocoques  intra-cellulaires </vt:lpstr>
      <vt:lpstr>Risque de sélection de résistance</vt:lpstr>
      <vt:lpstr>Risque de sélection de résistance</vt:lpstr>
      <vt:lpstr>Les principales molécules</vt:lpstr>
      <vt:lpstr>Les molécules utilisées</vt:lpstr>
      <vt:lpstr>Les -lactamines</vt:lpstr>
      <vt:lpstr>Les nouvelles β-lactamines</vt:lpstr>
      <vt:lpstr>Les nouvelles β-lactamines</vt:lpstr>
      <vt:lpstr>Les Glycopeptides</vt:lpstr>
      <vt:lpstr>Glycopeptides: lequel ?</vt:lpstr>
      <vt:lpstr>Daptomycine (1) </vt:lpstr>
      <vt:lpstr>Daptomycine (2)</vt:lpstr>
      <vt:lpstr>Rifampicine (1)</vt:lpstr>
      <vt:lpstr>Rifampicine (2)</vt:lpstr>
      <vt:lpstr>Fluoroquinolones (1)</vt:lpstr>
      <vt:lpstr>Fluroquinolones (2) </vt:lpstr>
      <vt:lpstr>Ac. Fusidique</vt:lpstr>
      <vt:lpstr>Linézolide</vt:lpstr>
      <vt:lpstr>Les autres molécules</vt:lpstr>
      <vt:lpstr>Cas clinique : Kevin</vt:lpstr>
      <vt:lpstr>L’ antibiothérapie des infections ostéo-articulaires</vt:lpstr>
      <vt:lpstr>Traitement initial (1)</vt:lpstr>
      <vt:lpstr>Traitement initial (2)</vt:lpstr>
      <vt:lpstr>Traitement de relais d’une infection à Staphylocoque</vt:lpstr>
      <vt:lpstr>Traitement de relais des infections aux autres bactéries</vt:lpstr>
      <vt:lpstr>efficacité/tolérance…/coût</vt:lpstr>
      <vt:lpstr>Les arthrites septiques</vt:lpstr>
      <vt:lpstr>Les arthrites: épidémiologie</vt:lpstr>
      <vt:lpstr>Arthrite: bactériologie</vt:lpstr>
      <vt:lpstr>Arthrite: bactériologie</vt:lpstr>
      <vt:lpstr>Arthrite: bactériologie</vt:lpstr>
      <vt:lpstr>Artrhites: microbiologie</vt:lpstr>
      <vt:lpstr>Arthrite:  quand débuter l’ antibiothérapie</vt:lpstr>
      <vt:lpstr>Arthrites: antibiothérapie initiale</vt:lpstr>
      <vt:lpstr>Traitement chirurgical associé</vt:lpstr>
      <vt:lpstr>Traitement chirurgical: ce que l’on peut raisonnablement penser</vt:lpstr>
      <vt:lpstr>Cas clinique: Jeanne, 82 ans</vt:lpstr>
      <vt:lpstr>Cas clinique: Jeanne, 82 ans</vt:lpstr>
      <vt:lpstr>Cas clinique: Jeanne, 82 ans</vt:lpstr>
      <vt:lpstr>Cas clinique: Jeanne, 82 ans</vt:lpstr>
      <vt:lpstr>Cas clinique: Jeanne, 82 ans</vt:lpstr>
      <vt:lpstr>Spondylodiscites</vt:lpstr>
      <vt:lpstr>Epidémiologie </vt:lpstr>
      <vt:lpstr>Microbiologie</vt:lpstr>
      <vt:lpstr>Spondylodiscite à pyogénes</vt:lpstr>
      <vt:lpstr>Spondylodiscite à pyogénes</vt:lpstr>
      <vt:lpstr>Spondylodiscite à pyogénes</vt:lpstr>
      <vt:lpstr>Spondylodiscite tuberculeuse « mal de Pott »</vt:lpstr>
      <vt:lpstr>Brucellose vertébrale</vt:lpstr>
      <vt:lpstr>Infection à Bartonella henselae</vt:lpstr>
      <vt:lpstr>Diagnostic microbiologique</vt:lpstr>
      <vt:lpstr>Imagerie</vt:lpstr>
      <vt:lpstr>Antibiothérapie probabiliste</vt:lpstr>
      <vt:lpstr>Indication au traitement chirurgical</vt:lpstr>
      <vt:lpstr>Durée du traitement</vt:lpstr>
      <vt:lpstr>L’ ostéomyélite </vt:lpstr>
      <vt:lpstr>Ostéomyélites de l’enfant</vt:lpstr>
      <vt:lpstr>Epidémiologie bactérienne</vt:lpstr>
      <vt:lpstr>Ostéomyélite à S aureus producteur de toxine PVL </vt:lpstr>
      <vt:lpstr>Ostéomylites à SA PVL+</vt:lpstr>
      <vt:lpstr>Ostéomylites à SA PVL+</vt:lpstr>
      <vt:lpstr>Ostéomylites à SA PVL+</vt:lpstr>
      <vt:lpstr>Ostéomylites à SA PVL+</vt:lpstr>
      <vt:lpstr>Infection à SA PVL+ vs PVL-:  modèle expérimental chez le lapin</vt:lpstr>
      <vt:lpstr>Ostéomyelite: antibiothérapie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Spondylodiscite</dc:title>
  <dc:creator>fabien</dc:creator>
  <cp:lastModifiedBy>fabien</cp:lastModifiedBy>
  <cp:revision>276</cp:revision>
  <dcterms:created xsi:type="dcterms:W3CDTF">2015-11-25T16:22:02Z</dcterms:created>
  <dcterms:modified xsi:type="dcterms:W3CDTF">2016-01-12T19:52:19Z</dcterms:modified>
</cp:coreProperties>
</file>